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67D0C9-BF6C-417E-BD89-66BDC01414BF}" v="1" dt="2020-04-03T14:17:57.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4" d="100"/>
          <a:sy n="64" d="100"/>
        </p:scale>
        <p:origin x="64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3B90BDB-D18E-4A67-92CD-BFB8D6C89670}"/>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AD45C4ED-70ED-426D-BBB9-6A672E7C37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91C1C213-B950-46F9-9524-06FB90A88A1E}"/>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5" name="Élőláb helye 4">
            <a:extLst>
              <a:ext uri="{FF2B5EF4-FFF2-40B4-BE49-F238E27FC236}">
                <a16:creationId xmlns:a16="http://schemas.microsoft.com/office/drawing/2014/main" id="{6C2FEDB8-0A5D-470B-ABF1-E5F9EF813238}"/>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CDA6F8D5-F41D-4B26-9ADC-C11607D8E0D6}"/>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2665986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1852185-7063-4987-8677-BAF7B2892AC0}"/>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A9764433-0AAF-438C-A7F6-842BDC549318}"/>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AB3EAAA3-FCCF-4568-9049-1DAC77F9B2C4}"/>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5" name="Élőláb helye 4">
            <a:extLst>
              <a:ext uri="{FF2B5EF4-FFF2-40B4-BE49-F238E27FC236}">
                <a16:creationId xmlns:a16="http://schemas.microsoft.com/office/drawing/2014/main" id="{07E8A021-146B-40B8-912A-AEE1A80EAA00}"/>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B51F800D-2A2C-45B6-929D-59C80C8CF1DC}"/>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4259183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C0BF47B4-C372-40CC-9374-DCEFE95F0540}"/>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8C65D53E-7025-4B4D-81A8-16BD6A351833}"/>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D702F064-A694-4736-A994-3F0FE5EC53C5}"/>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5" name="Élőláb helye 4">
            <a:extLst>
              <a:ext uri="{FF2B5EF4-FFF2-40B4-BE49-F238E27FC236}">
                <a16:creationId xmlns:a16="http://schemas.microsoft.com/office/drawing/2014/main" id="{405536B2-3839-40AD-9B92-8C82DF15F8AB}"/>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F1638E06-9D0A-4988-A901-3C7B4C5EF005}"/>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3565108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D6AC62B-FF9F-467C-9F41-4D3F1367F492}"/>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F108F27F-886E-4D1A-969B-BDCF3AC5BA1F}"/>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DE04ED7A-413B-458C-B366-2D98AB5F6C52}"/>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5" name="Élőláb helye 4">
            <a:extLst>
              <a:ext uri="{FF2B5EF4-FFF2-40B4-BE49-F238E27FC236}">
                <a16:creationId xmlns:a16="http://schemas.microsoft.com/office/drawing/2014/main" id="{E9F2E7FA-176A-4B88-A9C1-C57650404B34}"/>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6F3FFE54-9FE6-415E-81A2-D36B536E8C6A}"/>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547915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81B4090-5405-4945-881B-6FAAC6A996C2}"/>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879AC441-3409-452A-BA43-96ABFA2364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F6DBFF99-F52E-4318-B194-5B4BB7F2C0D3}"/>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5" name="Élőláb helye 4">
            <a:extLst>
              <a:ext uri="{FF2B5EF4-FFF2-40B4-BE49-F238E27FC236}">
                <a16:creationId xmlns:a16="http://schemas.microsoft.com/office/drawing/2014/main" id="{C5210CA3-C90C-4F04-8AF4-BB27A9DC9A82}"/>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AB663A4A-3DE9-4312-9D6F-3292946C9142}"/>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1695288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AE86960-75E2-44D4-92BC-5E9CDBA01958}"/>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F591FE70-C930-4ADB-9116-4E856CE67627}"/>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3CD565A6-D285-4E53-AE11-605B461F7AB0}"/>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81F0F6D2-DD8E-4B29-9F0D-BCC022BD38C1}"/>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6" name="Élőláb helye 5">
            <a:extLst>
              <a:ext uri="{FF2B5EF4-FFF2-40B4-BE49-F238E27FC236}">
                <a16:creationId xmlns:a16="http://schemas.microsoft.com/office/drawing/2014/main" id="{A3E97A5B-83E7-4C21-8A14-A97F47940ACE}"/>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C8A473D3-7B17-4084-9ED7-1103CC480E9D}"/>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242239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3737E7F-238E-46FC-ACF2-D0E4B50C2085}"/>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86DE8BD8-5085-471F-9877-E137C06EFA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0B6CD86A-B09A-45DE-9ACA-D2FB5D0499A7}"/>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A8735FB4-6586-4200-A11E-A0CA4584D1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4C94450B-81F0-4A05-B3B1-86076B7DB6C5}"/>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12C4A9CF-21D3-4B0A-97C9-DB3D55E2E683}"/>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8" name="Élőláb helye 7">
            <a:extLst>
              <a:ext uri="{FF2B5EF4-FFF2-40B4-BE49-F238E27FC236}">
                <a16:creationId xmlns:a16="http://schemas.microsoft.com/office/drawing/2014/main" id="{1AEA455B-6B03-4EC6-8F63-ECC1B46EAC3D}"/>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D6781EB7-36BB-45EE-9CDD-3D8BD642FC01}"/>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298254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51DB487-1833-4C0E-8597-3AF664E907E4}"/>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6C014CB3-1A70-4003-B1BB-4ED7FE7AAD32}"/>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4" name="Élőláb helye 3">
            <a:extLst>
              <a:ext uri="{FF2B5EF4-FFF2-40B4-BE49-F238E27FC236}">
                <a16:creationId xmlns:a16="http://schemas.microsoft.com/office/drawing/2014/main" id="{5A1B8259-1ED1-4BC0-9BF6-766300B94294}"/>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A84A7801-7521-443F-B7D3-194D1C5C5AA3}"/>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96894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A6D02E4C-2AB9-49A5-B019-BBC7BC67167E}"/>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3" name="Élőláb helye 2">
            <a:extLst>
              <a:ext uri="{FF2B5EF4-FFF2-40B4-BE49-F238E27FC236}">
                <a16:creationId xmlns:a16="http://schemas.microsoft.com/office/drawing/2014/main" id="{C5D98439-7E22-4489-A9B2-CE99E75805EB}"/>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8DE0D79D-EC52-483E-8668-737D1CF7A392}"/>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48423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8505424-960A-442A-9C59-A5A994A1CC45}"/>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2DC03942-FA73-4457-8F5C-025B207B63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AF415967-CC24-44CA-AB5C-B5468F9A7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432F080C-F6F9-4F2C-B443-1CAB57C9BC08}"/>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6" name="Élőláb helye 5">
            <a:extLst>
              <a:ext uri="{FF2B5EF4-FFF2-40B4-BE49-F238E27FC236}">
                <a16:creationId xmlns:a16="http://schemas.microsoft.com/office/drawing/2014/main" id="{FDD70436-EC12-4877-A853-67FACDEA03C8}"/>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9523A0C7-E9EE-4A4D-84CC-D54A259CDF93}"/>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3315918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7A55F4F-708E-4570-9D62-3725D5F95AAB}"/>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A56E5720-7AD7-41AF-B3BD-C5E519172E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DCF234C0-3BD5-45D4-9449-BBA0FC3DD9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F179BE3C-B202-4297-A24F-F991021B55F1}"/>
              </a:ext>
            </a:extLst>
          </p:cNvPr>
          <p:cNvSpPr>
            <a:spLocks noGrp="1"/>
          </p:cNvSpPr>
          <p:nvPr>
            <p:ph type="dt" sz="half" idx="10"/>
          </p:nvPr>
        </p:nvSpPr>
        <p:spPr/>
        <p:txBody>
          <a:bodyPr/>
          <a:lstStyle/>
          <a:p>
            <a:fld id="{71BFB312-C228-4AAA-A3D5-750001563A8D}" type="datetimeFigureOut">
              <a:rPr lang="hu-HU" smtClean="0"/>
              <a:t>2020. 04. 03.</a:t>
            </a:fld>
            <a:endParaRPr lang="hu-HU"/>
          </a:p>
        </p:txBody>
      </p:sp>
      <p:sp>
        <p:nvSpPr>
          <p:cNvPr id="6" name="Élőláb helye 5">
            <a:extLst>
              <a:ext uri="{FF2B5EF4-FFF2-40B4-BE49-F238E27FC236}">
                <a16:creationId xmlns:a16="http://schemas.microsoft.com/office/drawing/2014/main" id="{33BA658F-9CE9-44B5-B484-1A46ECA43335}"/>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BF4A0061-8D30-4A09-A0A6-BA54F8BB8F2B}"/>
              </a:ext>
            </a:extLst>
          </p:cNvPr>
          <p:cNvSpPr>
            <a:spLocks noGrp="1"/>
          </p:cNvSpPr>
          <p:nvPr>
            <p:ph type="sldNum" sz="quarter" idx="12"/>
          </p:nvPr>
        </p:nvSpPr>
        <p:spPr/>
        <p:txBody>
          <a:bodyPr/>
          <a:lstStyle/>
          <a:p>
            <a:fld id="{BFBEF9F3-7D88-4FA7-A2AD-AF88FF519927}" type="slidenum">
              <a:rPr lang="hu-HU" smtClean="0"/>
              <a:t>‹#›</a:t>
            </a:fld>
            <a:endParaRPr lang="hu-HU"/>
          </a:p>
        </p:txBody>
      </p:sp>
    </p:spTree>
    <p:extLst>
      <p:ext uri="{BB962C8B-B14F-4D97-AF65-F5344CB8AC3E}">
        <p14:creationId xmlns:p14="http://schemas.microsoft.com/office/powerpoint/2010/main" val="404556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9891AEE8-8F24-4BB6-A37D-40151E7740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6C61B805-8DE9-4AC1-ACAA-CCDAC998F8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DF7B0744-D980-44EA-BCC2-A5CEE897B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FB312-C228-4AAA-A3D5-750001563A8D}" type="datetimeFigureOut">
              <a:rPr lang="hu-HU" smtClean="0"/>
              <a:t>2020. 04. 03.</a:t>
            </a:fld>
            <a:endParaRPr lang="hu-HU"/>
          </a:p>
        </p:txBody>
      </p:sp>
      <p:sp>
        <p:nvSpPr>
          <p:cNvPr id="5" name="Élőláb helye 4">
            <a:extLst>
              <a:ext uri="{FF2B5EF4-FFF2-40B4-BE49-F238E27FC236}">
                <a16:creationId xmlns:a16="http://schemas.microsoft.com/office/drawing/2014/main" id="{61E82708-26F7-4953-A151-9245ADC027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FE5CDBE9-EF9B-47F4-85C1-FCEB09F0C5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EF9F3-7D88-4FA7-A2AD-AF88FF519927}" type="slidenum">
              <a:rPr lang="hu-HU" smtClean="0"/>
              <a:t>‹#›</a:t>
            </a:fld>
            <a:endParaRPr lang="hu-HU"/>
          </a:p>
        </p:txBody>
      </p:sp>
    </p:spTree>
    <p:extLst>
      <p:ext uri="{BB962C8B-B14F-4D97-AF65-F5344CB8AC3E}">
        <p14:creationId xmlns:p14="http://schemas.microsoft.com/office/powerpoint/2010/main" val="44569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e Virgin mourns over the body of the Lord.">
            <a:extLst>
              <a:ext uri="{FF2B5EF4-FFF2-40B4-BE49-F238E27FC236}">
                <a16:creationId xmlns:a16="http://schemas.microsoft.com/office/drawing/2014/main" id="{43B69980-B720-43AC-8AD0-0F31840390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73" name="Freeform: Shape 72">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5" name="Freeform: Shape 74">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Cím 1">
            <a:extLst>
              <a:ext uri="{FF2B5EF4-FFF2-40B4-BE49-F238E27FC236}">
                <a16:creationId xmlns:a16="http://schemas.microsoft.com/office/drawing/2014/main" id="{144F7420-DDF2-4C63-8E5D-EAE1F0B42E66}"/>
              </a:ext>
            </a:extLst>
          </p:cNvPr>
          <p:cNvSpPr>
            <a:spLocks noGrp="1"/>
          </p:cNvSpPr>
          <p:nvPr>
            <p:ph type="ctrTitle"/>
          </p:nvPr>
        </p:nvSpPr>
        <p:spPr>
          <a:xfrm>
            <a:off x="55045" y="1057387"/>
            <a:ext cx="4481066" cy="3204134"/>
          </a:xfrm>
        </p:spPr>
        <p:txBody>
          <a:bodyPr anchor="b">
            <a:normAutofit/>
          </a:bodyPr>
          <a:lstStyle/>
          <a:p>
            <a:pPr fontAlgn="base"/>
            <a:r>
              <a:rPr lang="hu-HU" sz="5400" b="1" dirty="0">
                <a:latin typeface="Arial Black" panose="020B0A04020102020204" pitchFamily="34" charset="0"/>
              </a:rPr>
              <a:t>Mária keresztútja</a:t>
            </a:r>
            <a:br>
              <a:rPr lang="hu-HU" sz="4800" dirty="0"/>
            </a:br>
            <a:r>
              <a:rPr lang="hu-HU" sz="1400" dirty="0"/>
              <a:t>Richard G. </a:t>
            </a:r>
            <a:r>
              <a:rPr lang="hu-HU" sz="1400" dirty="0" err="1"/>
              <a:t>Furey</a:t>
            </a:r>
            <a:r>
              <a:rPr lang="hu-HU" sz="1400" dirty="0"/>
              <a:t>, </a:t>
            </a:r>
            <a:r>
              <a:rPr lang="hu-HU" sz="1400" dirty="0" err="1"/>
              <a:t>C.Ss.R</a:t>
            </a:r>
            <a:r>
              <a:rPr lang="hu-HU" sz="1400" dirty="0"/>
              <a:t>.</a:t>
            </a:r>
          </a:p>
        </p:txBody>
      </p:sp>
      <p:sp>
        <p:nvSpPr>
          <p:cNvPr id="77" name="Rectangle 7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9178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normAutofit fontScale="90000"/>
          </a:bodyPr>
          <a:lstStyle/>
          <a:p>
            <a:pPr algn="ctr"/>
            <a:r>
              <a:rPr lang="hu-HU" b="1" u="sng" dirty="0">
                <a:latin typeface="Arial" panose="020B0604020202020204" pitchFamily="34" charset="0"/>
                <a:cs typeface="Arial" panose="020B0604020202020204" pitchFamily="34" charset="0"/>
              </a:rPr>
              <a:t>V. Simon segít Jézusnak a keresztet vinni</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70" y="662730"/>
            <a:ext cx="5331250" cy="6195269"/>
          </a:xfrm>
        </p:spPr>
        <p:txBody>
          <a:bodyPr>
            <a:noAutofit/>
          </a:bodyPr>
          <a:lstStyle/>
          <a:p>
            <a:pPr marL="0" indent="0" fontAlgn="base">
              <a:lnSpc>
                <a:spcPct val="100000"/>
              </a:lnSpc>
              <a:buNone/>
            </a:pPr>
            <a:r>
              <a:rPr lang="hu-HU" sz="2600" b="1" dirty="0">
                <a:latin typeface="Arial" panose="020B0604020202020204" pitchFamily="34" charset="0"/>
                <a:cs typeface="Arial" panose="020B0604020202020204" pitchFamily="34" charset="0"/>
              </a:rPr>
              <a:t>Fiam arcán majdnem teljes kimerültséget láttam, ahogy nehéz terhét vinni próbálta. Úgy tűnt, minden lépés az utolsó. Szívemben éreztem minden kínját, és úgy szerettem volna, ha már vége lenne. Aztán észrevettem, ahogy az őrök egy tiltakozó embert a tömegből kiráncigálnak. Kényszerítették, fogja meg a kereszt végét, s könnyítse meg fiam terhét. Kérdezte az őröket, miért van ez így.  Én tudtam, s így némán továbbmentem.</a:t>
            </a:r>
            <a:endParaRPr lang="hu-HU" sz="2600" dirty="0">
              <a:latin typeface="Arial" panose="020B0604020202020204" pitchFamily="34" charset="0"/>
              <a:cs typeface="Arial" panose="020B0604020202020204" pitchFamily="34" charset="0"/>
            </a:endParaRPr>
          </a:p>
        </p:txBody>
      </p:sp>
      <p:pic>
        <p:nvPicPr>
          <p:cNvPr id="12290" name="Picture 2">
            <a:extLst>
              <a:ext uri="{FF2B5EF4-FFF2-40B4-BE49-F238E27FC236}">
                <a16:creationId xmlns:a16="http://schemas.microsoft.com/office/drawing/2014/main" id="{F1653E7C-CB5D-49F8-B4C6-8CA823B516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507420" y="797209"/>
            <a:ext cx="6958563" cy="603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47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lnSpcReduction="10000"/>
          </a:bodyPr>
          <a:lstStyle/>
          <a:p>
            <a:pPr marL="0" indent="0" fontAlgn="base">
              <a:lnSpc>
                <a:spcPct val="100000"/>
              </a:lnSpc>
              <a:buNone/>
            </a:pPr>
            <a:r>
              <a:rPr lang="hu-HU" sz="3100" i="1" dirty="0">
                <a:latin typeface="Arial" panose="020B0604020202020204" pitchFamily="34" charset="0"/>
                <a:cs typeface="Arial" panose="020B0604020202020204" pitchFamily="34" charset="0"/>
              </a:rPr>
              <a:t>Uram Jézus, sokszor megtagadtam neked a segítséget. Önző ember voltam, aki sokszor kérdőbe vontam szavadat.</a:t>
            </a:r>
          </a:p>
          <a:p>
            <a:pPr marL="0" indent="0">
              <a:lnSpc>
                <a:spcPct val="100000"/>
              </a:lnSpc>
              <a:buNone/>
            </a:pPr>
            <a:r>
              <a:rPr lang="hu-HU" sz="3100" i="1" dirty="0">
                <a:latin typeface="Arial" panose="020B0604020202020204" pitchFamily="34" charset="0"/>
                <a:cs typeface="Arial" panose="020B0604020202020204" pitchFamily="34" charset="0"/>
              </a:rPr>
              <a:t>Ne hagyj Simonhoz hasonlónak maradnom, hanem segíts, hogy anyádhoz, Máriához hasonlítsak, aki mindig csendben ment és engedelmeskedett.</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6618914" y="0"/>
            <a:ext cx="5371751" cy="444617"/>
          </a:xfrm>
        </p:spPr>
        <p:txBody>
          <a:bodyPr>
            <a:normAutofit/>
          </a:bodyPr>
          <a:lstStyle/>
          <a:p>
            <a:pPr algn="ctr"/>
            <a:r>
              <a:rPr lang="hu-HU" sz="1800" b="1" u="sng" dirty="0">
                <a:latin typeface="Arial" panose="020B0604020202020204" pitchFamily="34" charset="0"/>
                <a:cs typeface="Arial" panose="020B0604020202020204" pitchFamily="34" charset="0"/>
              </a:rPr>
              <a:t>V.  Simon segít Jézusnak a keresztet vinni</a:t>
            </a:r>
          </a:p>
        </p:txBody>
      </p:sp>
      <p:pic>
        <p:nvPicPr>
          <p:cNvPr id="11266" name="Picture 2" descr="Via crucis - 5 estación - El Cireneo ayuda a Jesús a llevar la ...">
            <a:extLst>
              <a:ext uri="{FF2B5EF4-FFF2-40B4-BE49-F238E27FC236}">
                <a16:creationId xmlns:a16="http://schemas.microsoft.com/office/drawing/2014/main" id="{A446C83B-A745-4C9B-BF62-F07BB28EA8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93531" y="2551967"/>
            <a:ext cx="10604938" cy="4306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804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normAutofit/>
          </a:bodyPr>
          <a:lstStyle/>
          <a:p>
            <a:pPr algn="ctr"/>
            <a:r>
              <a:rPr lang="hu-HU" b="1" u="sng" dirty="0">
                <a:latin typeface="Arial" panose="020B0604020202020204" pitchFamily="34" charset="0"/>
                <a:cs typeface="Arial" panose="020B0604020202020204" pitchFamily="34" charset="0"/>
              </a:rPr>
              <a:t>VI. Veronika letörli Jézus arcát</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70" y="662730"/>
            <a:ext cx="5331250" cy="6195269"/>
          </a:xfrm>
        </p:spPr>
        <p:txBody>
          <a:bodyPr>
            <a:noAutofit/>
          </a:bodyPr>
          <a:lstStyle/>
          <a:p>
            <a:pPr marL="0" indent="0" fontAlgn="base">
              <a:lnSpc>
                <a:spcPct val="100000"/>
              </a:lnSpc>
              <a:buNone/>
            </a:pPr>
            <a:r>
              <a:rPr lang="hu-HU" b="1" dirty="0">
                <a:latin typeface="Arial" panose="020B0604020202020204" pitchFamily="34" charset="0"/>
                <a:cs typeface="Arial" panose="020B0604020202020204" pitchFamily="34" charset="0"/>
              </a:rPr>
              <a:t>Ahogy továbbmentem, közel Jézushoz, egy asszony tolakodott át az őrök során, s elkezdte fiam izzadt, véres arcát törölgetni. Az őrök rögtön elráncigálták.</a:t>
            </a:r>
            <a:endParaRPr lang="hu-HU" dirty="0">
              <a:latin typeface="Arial" panose="020B0604020202020204" pitchFamily="34" charset="0"/>
              <a:cs typeface="Arial" panose="020B0604020202020204" pitchFamily="34" charset="0"/>
            </a:endParaRPr>
          </a:p>
          <a:p>
            <a:pPr marL="0" indent="0" fontAlgn="base">
              <a:lnSpc>
                <a:spcPct val="100000"/>
              </a:lnSpc>
              <a:buNone/>
            </a:pPr>
            <a:r>
              <a:rPr lang="hu-HU" b="1" dirty="0">
                <a:latin typeface="Arial" panose="020B0604020202020204" pitchFamily="34" charset="0"/>
                <a:cs typeface="Arial" panose="020B0604020202020204" pitchFamily="34" charset="0"/>
              </a:rPr>
              <a:t>Az arcáról lesírt a kérdés: „Miért teszitek ezt vele?”</a:t>
            </a:r>
            <a:endParaRPr lang="hu-HU" dirty="0">
              <a:latin typeface="Arial" panose="020B0604020202020204" pitchFamily="34" charset="0"/>
              <a:cs typeface="Arial" panose="020B0604020202020204" pitchFamily="34" charset="0"/>
            </a:endParaRPr>
          </a:p>
          <a:p>
            <a:pPr marL="0" indent="0">
              <a:lnSpc>
                <a:spcPct val="100000"/>
              </a:lnSpc>
              <a:buNone/>
            </a:pPr>
            <a:r>
              <a:rPr lang="hu-HU" b="1" dirty="0">
                <a:latin typeface="Arial" panose="020B0604020202020204" pitchFamily="34" charset="0"/>
                <a:cs typeface="Arial" panose="020B0604020202020204" pitchFamily="34" charset="0"/>
              </a:rPr>
              <a:t>Én tudtam, és így továbbmentem némán, hívőn.</a:t>
            </a:r>
            <a:endParaRPr lang="hu-HU" sz="2600" dirty="0">
              <a:latin typeface="Arial" panose="020B0604020202020204" pitchFamily="34" charset="0"/>
              <a:cs typeface="Arial" panose="020B0604020202020204" pitchFamily="34" charset="0"/>
            </a:endParaRPr>
          </a:p>
        </p:txBody>
      </p:sp>
      <p:pic>
        <p:nvPicPr>
          <p:cNvPr id="14338" name="Picture 2">
            <a:extLst>
              <a:ext uri="{FF2B5EF4-FFF2-40B4-BE49-F238E27FC236}">
                <a16:creationId xmlns:a16="http://schemas.microsoft.com/office/drawing/2014/main" id="{0E44D708-9DE0-4D44-89AF-21C6EB67FB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360276" y="1488842"/>
            <a:ext cx="6831724" cy="537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402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fontScale="85000" lnSpcReduction="20000"/>
          </a:bodyPr>
          <a:lstStyle/>
          <a:p>
            <a:pPr marL="0" indent="0" fontAlgn="base">
              <a:lnSpc>
                <a:spcPct val="120000"/>
              </a:lnSpc>
              <a:buNone/>
            </a:pPr>
            <a:r>
              <a:rPr lang="hu-HU" sz="3100" i="1" dirty="0">
                <a:latin typeface="Arial" panose="020B0604020202020204" pitchFamily="34" charset="0"/>
                <a:cs typeface="Arial" panose="020B0604020202020204" pitchFamily="34" charset="0"/>
              </a:rPr>
              <a:t>Uram, ez az asszony a legjobbat tette neked, amit csak tudott.</a:t>
            </a:r>
          </a:p>
          <a:p>
            <a:pPr marL="0" indent="0" fontAlgn="base">
              <a:lnSpc>
                <a:spcPct val="120000"/>
              </a:lnSpc>
              <a:buNone/>
            </a:pPr>
            <a:r>
              <a:rPr lang="hu-HU" sz="3100" i="1" dirty="0">
                <a:latin typeface="Arial" panose="020B0604020202020204" pitchFamily="34" charset="0"/>
                <a:cs typeface="Arial" panose="020B0604020202020204" pitchFamily="34" charset="0"/>
              </a:rPr>
              <a:t>Én azonban, én többet akarok kapni, mint adni. Annyi alkalom van mindennap neked adni valamit azáltal, hogy másoknak adnék, de én elmegyek mellettük.</a:t>
            </a:r>
          </a:p>
          <a:p>
            <a:pPr marL="0" indent="0" fontAlgn="base">
              <a:lnSpc>
                <a:spcPct val="120000"/>
              </a:lnSpc>
              <a:buNone/>
            </a:pPr>
            <a:r>
              <a:rPr lang="hu-HU" sz="3100" i="1" dirty="0">
                <a:latin typeface="Arial" panose="020B0604020202020204" pitchFamily="34" charset="0"/>
                <a:cs typeface="Arial" panose="020B0604020202020204" pitchFamily="34" charset="0"/>
              </a:rPr>
              <a:t>Megváltóm, segíts, hogy soha többé ne kérdezzem, miért, hanem mindenemet odaadjam neked.</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VI.  Veronika letörli Jézus arcát</a:t>
            </a:r>
          </a:p>
        </p:txBody>
      </p:sp>
      <p:pic>
        <p:nvPicPr>
          <p:cNvPr id="13314" name="Picture 2" descr="Via crucis - 6 estación - La Verónica enjuga el rostro de Jesús ...">
            <a:extLst>
              <a:ext uri="{FF2B5EF4-FFF2-40B4-BE49-F238E27FC236}">
                <a16:creationId xmlns:a16="http://schemas.microsoft.com/office/drawing/2014/main" id="{60AAA694-99A1-4024-B876-F17B04A430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56593" y="2551476"/>
            <a:ext cx="10478814" cy="4306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27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normAutofit/>
          </a:bodyPr>
          <a:lstStyle/>
          <a:p>
            <a:pPr algn="ctr"/>
            <a:r>
              <a:rPr lang="hu-HU" b="1" u="sng" dirty="0">
                <a:latin typeface="Arial" panose="020B0604020202020204" pitchFamily="34" charset="0"/>
                <a:cs typeface="Arial" panose="020B0604020202020204" pitchFamily="34" charset="0"/>
              </a:rPr>
              <a:t>VII. Jézus másodszor esik el</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70" y="662730"/>
            <a:ext cx="5184106" cy="6195269"/>
          </a:xfrm>
        </p:spPr>
        <p:txBody>
          <a:bodyPr>
            <a:noAutofit/>
          </a:bodyPr>
          <a:lstStyle/>
          <a:p>
            <a:pPr marL="0" indent="0" fontAlgn="base">
              <a:lnSpc>
                <a:spcPct val="100000"/>
              </a:lnSpc>
              <a:buNone/>
            </a:pPr>
            <a:r>
              <a:rPr lang="hu-HU" b="1" dirty="0">
                <a:latin typeface="Arial" panose="020B0604020202020204" pitchFamily="34" charset="0"/>
                <a:cs typeface="Arial" panose="020B0604020202020204" pitchFamily="34" charset="0"/>
              </a:rPr>
              <a:t>Megint. A fiam megint elesett; a fájdalom megint elárasztott arra a gondolatra, hogy meghalhat. Feléje indultam, de a katonák nem engedtek. Felemelkedett, és lassan tovább bukdácsolt. Keserű kín töltött el, amint néztem a fiamat elesni, újból felkelni, és folytatni útját. De mivel tudtam, hogy ennek így kell lennie, némán továbbmentem.</a:t>
            </a:r>
            <a:endParaRPr lang="hu-HU" sz="2600" dirty="0">
              <a:latin typeface="Arial" panose="020B0604020202020204" pitchFamily="34" charset="0"/>
              <a:cs typeface="Arial" panose="020B0604020202020204" pitchFamily="34" charset="0"/>
            </a:endParaRPr>
          </a:p>
        </p:txBody>
      </p:sp>
      <p:pic>
        <p:nvPicPr>
          <p:cNvPr id="16386" name="Picture 2" descr="Chosen">
            <a:extLst>
              <a:ext uri="{FF2B5EF4-FFF2-40B4-BE49-F238E27FC236}">
                <a16:creationId xmlns:a16="http://schemas.microsoft.com/office/drawing/2014/main" id="{6492C8C4-9C31-4414-A4CD-86E3996F2E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04"/>
          <a:stretch/>
        </p:blipFill>
        <p:spPr bwMode="auto">
          <a:xfrm>
            <a:off x="5360276" y="751111"/>
            <a:ext cx="6842234" cy="618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94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fontScale="92500"/>
          </a:bodyPr>
          <a:lstStyle/>
          <a:p>
            <a:pPr marL="0" indent="0" fontAlgn="base">
              <a:lnSpc>
                <a:spcPct val="110000"/>
              </a:lnSpc>
              <a:buNone/>
            </a:pPr>
            <a:r>
              <a:rPr lang="hu-HU" sz="3100" i="1" dirty="0">
                <a:latin typeface="Arial" panose="020B0604020202020204" pitchFamily="34" charset="0"/>
                <a:cs typeface="Arial" panose="020B0604020202020204" pitchFamily="34" charset="0"/>
              </a:rPr>
              <a:t>Uram, Mária volt a leghűbb követőd. Sohasem állt meg, akármennyit is szenvedett érted.</a:t>
            </a:r>
          </a:p>
          <a:p>
            <a:pPr marL="0" indent="0" fontAlgn="base">
              <a:lnSpc>
                <a:spcPct val="110000"/>
              </a:lnSpc>
              <a:buNone/>
            </a:pPr>
            <a:r>
              <a:rPr lang="hu-HU" sz="3100" i="1" dirty="0">
                <a:latin typeface="Arial" panose="020B0604020202020204" pitchFamily="34" charset="0"/>
                <a:cs typeface="Arial" panose="020B0604020202020204" pitchFamily="34" charset="0"/>
              </a:rPr>
              <a:t>Bűneim által sokszor elfordultam tőled, és elfordítottam másokat tőled.</a:t>
            </a:r>
          </a:p>
          <a:p>
            <a:pPr marL="0" indent="0">
              <a:lnSpc>
                <a:spcPct val="110000"/>
              </a:lnSpc>
              <a:buNone/>
            </a:pPr>
            <a:r>
              <a:rPr lang="hu-HU" sz="3100" i="1" dirty="0">
                <a:latin typeface="Arial" panose="020B0604020202020204" pitchFamily="34" charset="0"/>
                <a:cs typeface="Arial" panose="020B0604020202020204" pitchFamily="34" charset="0"/>
              </a:rPr>
              <a:t>Kérlek, irgalmazz nekem!</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VII.  Jézus másodszor esik el</a:t>
            </a:r>
          </a:p>
        </p:txBody>
      </p:sp>
      <p:pic>
        <p:nvPicPr>
          <p:cNvPr id="15362" name="Picture 2" descr="Via crucis - 7 estación - Jesús cae por segunda vez - YouTube">
            <a:extLst>
              <a:ext uri="{FF2B5EF4-FFF2-40B4-BE49-F238E27FC236}">
                <a16:creationId xmlns:a16="http://schemas.microsoft.com/office/drawing/2014/main" id="{9E98A5CC-341E-4606-98EF-F0191CA644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191"/>
          <a:stretch/>
        </p:blipFill>
        <p:spPr bwMode="auto">
          <a:xfrm>
            <a:off x="-2386668" y="2554446"/>
            <a:ext cx="13790392" cy="4303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1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normAutofit/>
          </a:bodyPr>
          <a:lstStyle/>
          <a:p>
            <a:pPr algn="ctr"/>
            <a:r>
              <a:rPr lang="hu-HU" b="1" u="sng" dirty="0">
                <a:latin typeface="Arial" panose="020B0604020202020204" pitchFamily="34" charset="0"/>
                <a:cs typeface="Arial" panose="020B0604020202020204" pitchFamily="34" charset="0"/>
              </a:rPr>
              <a:t>VIII. Jézus beszél az asszonyokhoz</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70" y="662730"/>
            <a:ext cx="12015830" cy="6195269"/>
          </a:xfrm>
        </p:spPr>
        <p:txBody>
          <a:bodyPr>
            <a:noAutofit/>
          </a:bodyPr>
          <a:lstStyle/>
          <a:p>
            <a:pPr marL="0" indent="0" fontAlgn="base">
              <a:spcBef>
                <a:spcPts val="0"/>
              </a:spcBef>
              <a:buNone/>
            </a:pPr>
            <a:r>
              <a:rPr lang="hu-HU" b="1" dirty="0"/>
              <a:t>Pár lépéssel Jézus mögött mentem, mikor megállt. Egy pár asszony állt ott, sírva, sopánkodva fölötte. Azt mondta nekik, hogy ne sírjanak érte. Alkalmuk volt, hogy elfogadják, mint Messiásukat, ehelyett, mint olyan sokan mások, elutasították. </a:t>
            </a:r>
          </a:p>
          <a:p>
            <a:pPr marL="0" indent="0" fontAlgn="base">
              <a:spcBef>
                <a:spcPts val="0"/>
              </a:spcBef>
              <a:buNone/>
            </a:pPr>
            <a:r>
              <a:rPr lang="hu-HU" b="1" dirty="0"/>
              <a:t>Azt mondta nekik, </a:t>
            </a:r>
          </a:p>
          <a:p>
            <a:pPr marL="0" indent="0" fontAlgn="base">
              <a:spcBef>
                <a:spcPts val="0"/>
              </a:spcBef>
              <a:buNone/>
            </a:pPr>
            <a:r>
              <a:rPr lang="hu-HU" b="1" dirty="0"/>
              <a:t>hogy magukért sírjanak, </a:t>
            </a:r>
          </a:p>
          <a:p>
            <a:pPr marL="0" indent="0" fontAlgn="base">
              <a:spcBef>
                <a:spcPts val="0"/>
              </a:spcBef>
              <a:buNone/>
            </a:pPr>
            <a:r>
              <a:rPr lang="hu-HU" b="1" dirty="0"/>
              <a:t>hogy könnyeik megtérést</a:t>
            </a:r>
          </a:p>
          <a:p>
            <a:pPr marL="0" indent="0" fontAlgn="base">
              <a:spcBef>
                <a:spcPts val="0"/>
              </a:spcBef>
              <a:buNone/>
            </a:pPr>
            <a:r>
              <a:rPr lang="hu-HU" b="1" dirty="0"/>
              <a:t>hozzanak.</a:t>
            </a:r>
            <a:endParaRPr lang="hu-HU" dirty="0"/>
          </a:p>
          <a:p>
            <a:pPr marL="0" indent="0" fontAlgn="base">
              <a:spcBef>
                <a:spcPts val="0"/>
              </a:spcBef>
              <a:buNone/>
            </a:pPr>
            <a:r>
              <a:rPr lang="hu-HU" b="1" dirty="0"/>
              <a:t>Nem értették, </a:t>
            </a:r>
          </a:p>
          <a:p>
            <a:pPr marL="0" indent="0" fontAlgn="base">
              <a:spcBef>
                <a:spcPts val="0"/>
              </a:spcBef>
              <a:buNone/>
            </a:pPr>
            <a:r>
              <a:rPr lang="hu-HU" b="1" dirty="0"/>
              <a:t>mi a kapcsolat </a:t>
            </a:r>
          </a:p>
          <a:p>
            <a:pPr marL="0" indent="0" fontAlgn="base">
              <a:spcBef>
                <a:spcPts val="0"/>
              </a:spcBef>
              <a:buNone/>
            </a:pPr>
            <a:r>
              <a:rPr lang="hu-HU" b="1" dirty="0"/>
              <a:t>a mondottak és </a:t>
            </a:r>
          </a:p>
          <a:p>
            <a:pPr marL="0" indent="0" fontAlgn="base">
              <a:spcBef>
                <a:spcPts val="0"/>
              </a:spcBef>
              <a:buNone/>
            </a:pPr>
            <a:r>
              <a:rPr lang="hu-HU" b="1" dirty="0"/>
              <a:t>a halálba vezető </a:t>
            </a:r>
          </a:p>
          <a:p>
            <a:pPr marL="0" indent="0" fontAlgn="base">
              <a:spcBef>
                <a:spcPts val="0"/>
              </a:spcBef>
              <a:buNone/>
            </a:pPr>
            <a:r>
              <a:rPr lang="hu-HU" b="1" dirty="0"/>
              <a:t>útja között.</a:t>
            </a:r>
            <a:endParaRPr lang="hu-HU" dirty="0"/>
          </a:p>
          <a:p>
            <a:pPr marL="0" indent="0" fontAlgn="base">
              <a:spcBef>
                <a:spcPts val="0"/>
              </a:spcBef>
              <a:buNone/>
            </a:pPr>
            <a:r>
              <a:rPr lang="hu-HU" b="1" dirty="0"/>
              <a:t>Én értettem, </a:t>
            </a:r>
          </a:p>
          <a:p>
            <a:pPr marL="0" indent="0" fontAlgn="base">
              <a:spcBef>
                <a:spcPts val="0"/>
              </a:spcBef>
              <a:buNone/>
            </a:pPr>
            <a:r>
              <a:rPr lang="hu-HU" b="1" dirty="0"/>
              <a:t>és amint továbbment, </a:t>
            </a:r>
          </a:p>
          <a:p>
            <a:pPr marL="0" indent="0" fontAlgn="base">
              <a:spcBef>
                <a:spcPts val="0"/>
              </a:spcBef>
              <a:buNone/>
            </a:pPr>
            <a:r>
              <a:rPr lang="hu-HU" b="1" dirty="0"/>
              <a:t>én némán követtem.</a:t>
            </a:r>
            <a:endParaRPr lang="hu-HU" dirty="0"/>
          </a:p>
        </p:txBody>
      </p:sp>
      <p:pic>
        <p:nvPicPr>
          <p:cNvPr id="18434" name="Picture 2" descr="Medita el Via Crucis con imágenes | Canción Nueva">
            <a:extLst>
              <a:ext uri="{FF2B5EF4-FFF2-40B4-BE49-F238E27FC236}">
                <a16:creationId xmlns:a16="http://schemas.microsoft.com/office/drawing/2014/main" id="{9FE0755B-EE70-4AE4-887A-08C2CD208E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5105" y="1839598"/>
            <a:ext cx="8156895" cy="5018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204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a:bodyPr>
          <a:lstStyle/>
          <a:p>
            <a:pPr marL="0" indent="0" fontAlgn="base">
              <a:lnSpc>
                <a:spcPct val="100000"/>
              </a:lnSpc>
              <a:buNone/>
            </a:pPr>
            <a:r>
              <a:rPr lang="hu-HU" sz="2900" i="1" dirty="0">
                <a:latin typeface="Arial" panose="020B0604020202020204" pitchFamily="34" charset="0"/>
                <a:cs typeface="Arial" panose="020B0604020202020204" pitchFamily="34" charset="0"/>
              </a:rPr>
              <a:t>Megváltóm, sokszor én is olyan voltam, mint ezek az asszonyok, meglátva a hibát másban, sajnálkozva fölöttük, de ritkán láttam meg saját bűnösségemet, és ritkán kértem bocsánatodat.  Uram, ezeken az asszonyokon keresztül neveltél engem.</a:t>
            </a:r>
          </a:p>
          <a:p>
            <a:pPr marL="0" indent="0" fontAlgn="base">
              <a:lnSpc>
                <a:spcPct val="100000"/>
              </a:lnSpc>
              <a:buNone/>
            </a:pPr>
            <a:r>
              <a:rPr lang="hu-HU" sz="2900" i="1" dirty="0">
                <a:latin typeface="Arial" panose="020B0604020202020204" pitchFamily="34" charset="0"/>
                <a:cs typeface="Arial" panose="020B0604020202020204" pitchFamily="34" charset="0"/>
              </a:rPr>
              <a:t>Bocsáss meg, Uram, vakságomért.</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VIII. Jézus beszél az asszonyokhoz</a:t>
            </a:r>
          </a:p>
        </p:txBody>
      </p:sp>
      <p:pic>
        <p:nvPicPr>
          <p:cNvPr id="17410" name="Picture 2" descr="Via crucis - 8 estación - Jesús encuentra a las mujeres de ...">
            <a:extLst>
              <a:ext uri="{FF2B5EF4-FFF2-40B4-BE49-F238E27FC236}">
                <a16:creationId xmlns:a16="http://schemas.microsoft.com/office/drawing/2014/main" id="{03E67240-2734-41A8-9BAA-F7EC3EA6AB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024348" y="2782564"/>
            <a:ext cx="10143303" cy="4075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973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normAutofit/>
          </a:bodyPr>
          <a:lstStyle/>
          <a:p>
            <a:pPr algn="ctr"/>
            <a:r>
              <a:rPr lang="hu-HU" b="1" u="sng" dirty="0">
                <a:latin typeface="Arial" panose="020B0604020202020204" pitchFamily="34" charset="0"/>
                <a:cs typeface="Arial" panose="020B0604020202020204" pitchFamily="34" charset="0"/>
              </a:rPr>
              <a:t>IX. Jézus harmadszor esik el</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5301841" cy="6195269"/>
          </a:xfrm>
        </p:spPr>
        <p:txBody>
          <a:bodyPr>
            <a:noAutofit/>
          </a:bodyPr>
          <a:lstStyle/>
          <a:p>
            <a:pPr marL="0" indent="0" fontAlgn="base">
              <a:buNone/>
            </a:pPr>
            <a:r>
              <a:rPr lang="hu-HU" sz="2600" b="1" dirty="0">
                <a:latin typeface="Arial" panose="020B0604020202020204" pitchFamily="34" charset="0"/>
                <a:cs typeface="Arial" panose="020B0604020202020204" pitchFamily="34" charset="0"/>
              </a:rPr>
              <a:t>Gyötrelem volt számomra Jézusnak ez az esése. Nemcsak, hogy megint sziklás földre esett, de most már majdnem a domb tetején volt, a keresztre feszítés dombján. A katonák üvöltöttek vele, szidták, s jóformán felráncigálták az utolsó pár lépésnyin.</a:t>
            </a:r>
            <a:endParaRPr lang="hu-HU" sz="2600" dirty="0">
              <a:latin typeface="Arial" panose="020B0604020202020204" pitchFamily="34" charset="0"/>
              <a:cs typeface="Arial" panose="020B0604020202020204" pitchFamily="34" charset="0"/>
            </a:endParaRPr>
          </a:p>
          <a:p>
            <a:pPr marL="0" indent="0" fontAlgn="base">
              <a:buNone/>
            </a:pPr>
            <a:r>
              <a:rPr lang="hu-HU" sz="2600" b="1" dirty="0">
                <a:latin typeface="Arial" panose="020B0604020202020204" pitchFamily="34" charset="0"/>
                <a:cs typeface="Arial" panose="020B0604020202020204" pitchFamily="34" charset="0"/>
              </a:rPr>
              <a:t>Vert a szívem, ahogy elképzeltem, mit fognak vele ezután tenni.</a:t>
            </a:r>
            <a:endParaRPr lang="hu-HU" sz="2600" dirty="0">
              <a:latin typeface="Arial" panose="020B0604020202020204" pitchFamily="34" charset="0"/>
              <a:cs typeface="Arial" panose="020B0604020202020204" pitchFamily="34" charset="0"/>
            </a:endParaRPr>
          </a:p>
          <a:p>
            <a:pPr marL="0" indent="0" fontAlgn="base">
              <a:buNone/>
            </a:pPr>
            <a:r>
              <a:rPr lang="hu-HU" sz="2600" b="1" dirty="0">
                <a:latin typeface="Arial" panose="020B0604020202020204" pitchFamily="34" charset="0"/>
                <a:cs typeface="Arial" panose="020B0604020202020204" pitchFamily="34" charset="0"/>
              </a:rPr>
              <a:t>De tudtam, hogy ennek így kell lennie, s így némán kapaszkodtam utána a dombra.</a:t>
            </a:r>
            <a:endParaRPr lang="hu-HU" sz="2600" dirty="0">
              <a:latin typeface="Arial" panose="020B0604020202020204" pitchFamily="34" charset="0"/>
              <a:cs typeface="Arial" panose="020B0604020202020204" pitchFamily="34" charset="0"/>
            </a:endParaRPr>
          </a:p>
        </p:txBody>
      </p:sp>
      <p:pic>
        <p:nvPicPr>
          <p:cNvPr id="20486" name="Picture 6" descr="TERCERA ESTACIÓN: Jesús cae por primera vez">
            <a:extLst>
              <a:ext uri="{FF2B5EF4-FFF2-40B4-BE49-F238E27FC236}">
                <a16:creationId xmlns:a16="http://schemas.microsoft.com/office/drawing/2014/main" id="{CAD5BFA4-792B-4F8C-879A-E0EDC381DB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539975" y="826112"/>
            <a:ext cx="6652025"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137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a:bodyPr>
          <a:lstStyle/>
          <a:p>
            <a:pPr marL="0" indent="0" fontAlgn="base">
              <a:buNone/>
            </a:pPr>
            <a:r>
              <a:rPr lang="hu-HU" sz="2900" i="1" dirty="0">
                <a:latin typeface="Arial" panose="020B0604020202020204" pitchFamily="34" charset="0"/>
                <a:cs typeface="Arial" panose="020B0604020202020204" pitchFamily="34" charset="0"/>
              </a:rPr>
              <a:t>Szerető Jézusom! Tudom, hogy sokszor felajánlottam segítő jobbomat az embereknek, de amikor alkalmatlan lett a dolog, vagy fájdalmas, kifogásokat találtam, és otthagytam őket.</a:t>
            </a:r>
          </a:p>
          <a:p>
            <a:pPr marL="0" indent="0" fontAlgn="base">
              <a:buNone/>
            </a:pPr>
            <a:r>
              <a:rPr lang="hu-HU" sz="2900" i="1" dirty="0">
                <a:latin typeface="Arial" panose="020B0604020202020204" pitchFamily="34" charset="0"/>
                <a:cs typeface="Arial" panose="020B0604020202020204" pitchFamily="34" charset="0"/>
              </a:rPr>
              <a:t>Segíts, Uram, hogy anyádhoz hasonlóvá válva sohase vonjam vissza segítségre nyújtott kezemet azoktól, akiknek szükségük van rá.</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IX. Jézus harmadszor esik el</a:t>
            </a:r>
          </a:p>
        </p:txBody>
      </p:sp>
      <p:pic>
        <p:nvPicPr>
          <p:cNvPr id="19458" name="Picture 2" descr="Via crucis - 9 estación - Jesús cae por tercera vez - YouTube">
            <a:extLst>
              <a:ext uri="{FF2B5EF4-FFF2-40B4-BE49-F238E27FC236}">
                <a16:creationId xmlns:a16="http://schemas.microsoft.com/office/drawing/2014/main" id="{F7688E47-E5A5-4517-ACA5-EFDDB4B152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67255" y="2511972"/>
            <a:ext cx="10721000" cy="4346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703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lstStyle/>
          <a:p>
            <a:pPr algn="ctr"/>
            <a:r>
              <a:rPr lang="hu-HU" b="1" u="sng" dirty="0">
                <a:latin typeface="Arial" panose="020B0604020202020204" pitchFamily="34" charset="0"/>
                <a:cs typeface="Arial" panose="020B0604020202020204" pitchFamily="34" charset="0"/>
              </a:rPr>
              <a:t>I. Jézust halálra ítélik</a:t>
            </a:r>
            <a:endParaRPr lang="hu-HU" dirty="0">
              <a:latin typeface="Arial" panose="020B0604020202020204" pitchFamily="34" charset="0"/>
              <a:cs typeface="Arial" panose="020B0604020202020204" pitchFamily="34" charset="0"/>
            </a:endParaRP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84558" y="633165"/>
            <a:ext cx="5564504" cy="6354866"/>
          </a:xfrm>
        </p:spPr>
        <p:txBody>
          <a:bodyPr>
            <a:normAutofit fontScale="92500" lnSpcReduction="10000"/>
          </a:bodyPr>
          <a:lstStyle/>
          <a:p>
            <a:pPr marL="0" indent="0" fontAlgn="base">
              <a:lnSpc>
                <a:spcPct val="110000"/>
              </a:lnSpc>
              <a:buNone/>
            </a:pPr>
            <a:r>
              <a:rPr lang="hu-HU" b="1" dirty="0">
                <a:latin typeface="Arial" panose="020B0604020202020204" pitchFamily="34" charset="0"/>
                <a:cs typeface="Arial" panose="020B0604020202020204" pitchFamily="34" charset="0"/>
              </a:rPr>
              <a:t>Péntek kora reggel láttam a fiamat. Most pillantottam meg először, mióta elvitték. Kékre vert, vérző testének láttán fájdalom hasított szívembe és könnyek szöktek szemembe</a:t>
            </a:r>
            <a:r>
              <a:rPr lang="hu-HU" dirty="0">
                <a:latin typeface="Arial" panose="020B0604020202020204" pitchFamily="34" charset="0"/>
                <a:cs typeface="Arial" panose="020B0604020202020204" pitchFamily="34" charset="0"/>
              </a:rPr>
              <a:t>.</a:t>
            </a:r>
          </a:p>
          <a:p>
            <a:pPr marL="0" indent="0" fontAlgn="base">
              <a:lnSpc>
                <a:spcPct val="110000"/>
              </a:lnSpc>
              <a:buNone/>
            </a:pPr>
            <a:r>
              <a:rPr lang="hu-HU" b="1" dirty="0">
                <a:latin typeface="Arial" panose="020B0604020202020204" pitchFamily="34" charset="0"/>
                <a:cs typeface="Arial" panose="020B0604020202020204" pitchFamily="34" charset="0"/>
              </a:rPr>
              <a:t>Aztán Pilátus, ítélkező székében ülve megkérdezte a tömeget, miért akarják fiamat kivégeztetni. Körülöttem mind azt ordította: „Feszítsd meg őt!”</a:t>
            </a:r>
            <a:endParaRPr lang="hu-HU" dirty="0">
              <a:latin typeface="Arial" panose="020B0604020202020204" pitchFamily="34" charset="0"/>
              <a:cs typeface="Arial" panose="020B0604020202020204" pitchFamily="34" charset="0"/>
            </a:endParaRPr>
          </a:p>
          <a:p>
            <a:pPr marL="0" indent="0">
              <a:lnSpc>
                <a:spcPct val="110000"/>
              </a:lnSpc>
              <a:buNone/>
            </a:pPr>
            <a:r>
              <a:rPr lang="hu-HU" b="1" dirty="0">
                <a:latin typeface="Arial" panose="020B0604020202020204" pitchFamily="34" charset="0"/>
                <a:cs typeface="Arial" panose="020B0604020202020204" pitchFamily="34" charset="0"/>
              </a:rPr>
              <a:t>Könyörögni akartam nekik, hogy hagyják abba, de tudtam, hogy ennek így kell lennie, s így csak álltam ott, némán, sírva.</a:t>
            </a:r>
            <a:endParaRPr lang="hu-HU" dirty="0">
              <a:latin typeface="Arial" panose="020B0604020202020204" pitchFamily="34" charset="0"/>
              <a:cs typeface="Arial" panose="020B0604020202020204" pitchFamily="34" charset="0"/>
            </a:endParaRPr>
          </a:p>
        </p:txBody>
      </p:sp>
      <p:pic>
        <p:nvPicPr>
          <p:cNvPr id="2052" name="Picture 4">
            <a:extLst>
              <a:ext uri="{FF2B5EF4-FFF2-40B4-BE49-F238E27FC236}">
                <a16:creationId xmlns:a16="http://schemas.microsoft.com/office/drawing/2014/main" id="{AF6FAD9A-90BF-4A83-A48B-6DF578596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1609" y="1274140"/>
            <a:ext cx="6509975" cy="529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826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normAutofit/>
          </a:bodyPr>
          <a:lstStyle/>
          <a:p>
            <a:pPr algn="ctr"/>
            <a:r>
              <a:rPr lang="hu-HU" b="1" u="sng" dirty="0">
                <a:latin typeface="Arial" panose="020B0604020202020204" pitchFamily="34" charset="0"/>
                <a:cs typeface="Arial" panose="020B0604020202020204" pitchFamily="34" charset="0"/>
              </a:rPr>
              <a:t>X. Jézust megfosztják ruháitól</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5301841" cy="6195269"/>
          </a:xfrm>
        </p:spPr>
        <p:txBody>
          <a:bodyPr>
            <a:noAutofit/>
          </a:bodyPr>
          <a:lstStyle/>
          <a:p>
            <a:pPr marL="0" indent="0" fontAlgn="base">
              <a:lnSpc>
                <a:spcPct val="100000"/>
              </a:lnSpc>
              <a:buNone/>
            </a:pPr>
            <a:r>
              <a:rPr lang="hu-HU" b="1" dirty="0">
                <a:latin typeface="Arial" panose="020B0604020202020204" pitchFamily="34" charset="0"/>
                <a:cs typeface="Arial" panose="020B0604020202020204" pitchFamily="34" charset="0"/>
              </a:rPr>
              <a:t>Mikor fiam végre megszabadult a kereszt súlyától, azt reméltem, egy kicsit megpihenhet. De az őrök rögtön elkezdték véráztatta bőréről letépni a ruháit. Kibírhatatlan volt látni fiamat ekkora kínban.</a:t>
            </a:r>
            <a:endParaRPr lang="hu-HU" dirty="0">
              <a:latin typeface="Arial" panose="020B0604020202020204" pitchFamily="34" charset="0"/>
              <a:cs typeface="Arial" panose="020B0604020202020204" pitchFamily="34" charset="0"/>
            </a:endParaRPr>
          </a:p>
          <a:p>
            <a:pPr marL="0" indent="0" fontAlgn="base">
              <a:lnSpc>
                <a:spcPct val="100000"/>
              </a:lnSpc>
              <a:buNone/>
            </a:pPr>
            <a:r>
              <a:rPr lang="hu-HU" b="1" dirty="0">
                <a:latin typeface="Arial" panose="020B0604020202020204" pitchFamily="34" charset="0"/>
                <a:cs typeface="Arial" panose="020B0604020202020204" pitchFamily="34" charset="0"/>
              </a:rPr>
              <a:t>De mivel tudtam, hogy ennek így kell lennie, csak álltam, némán, sírva.</a:t>
            </a:r>
            <a:endParaRPr lang="hu-HU" dirty="0">
              <a:latin typeface="Arial" panose="020B0604020202020204" pitchFamily="34" charset="0"/>
              <a:cs typeface="Arial" panose="020B0604020202020204" pitchFamily="34" charset="0"/>
            </a:endParaRPr>
          </a:p>
        </p:txBody>
      </p:sp>
      <p:pic>
        <p:nvPicPr>
          <p:cNvPr id="22530" name="Picture 2" descr="TRIUNFO DEL REINO EUCARISTICO DE JESUS UNIDO AL TRIUNFO DEL ...">
            <a:extLst>
              <a:ext uri="{FF2B5EF4-FFF2-40B4-BE49-F238E27FC236}">
                <a16:creationId xmlns:a16="http://schemas.microsoft.com/office/drawing/2014/main" id="{D9472815-71AC-4170-957A-349DBC4490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496909" y="742030"/>
            <a:ext cx="6695091" cy="6115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086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a:bodyPr>
          <a:lstStyle/>
          <a:p>
            <a:pPr marL="0" indent="0" fontAlgn="base">
              <a:buNone/>
            </a:pPr>
            <a:r>
              <a:rPr lang="hu-HU" sz="2900" i="1" dirty="0">
                <a:latin typeface="Arial" panose="020B0604020202020204" pitchFamily="34" charset="0"/>
                <a:cs typeface="Arial" panose="020B0604020202020204" pitchFamily="34" charset="0"/>
              </a:rPr>
              <a:t>Uram, a magam módján én is lemeztelenítettelek. Buta beszédemmel megfosztottam másokat jó hírnevüktől, egyeseket előítéleteimmel fosztottam meg emberi méltóságuktól;</a:t>
            </a:r>
          </a:p>
          <a:p>
            <a:pPr marL="0" indent="0" fontAlgn="base">
              <a:buNone/>
            </a:pPr>
            <a:r>
              <a:rPr lang="hu-HU" sz="2900" i="1" dirty="0">
                <a:latin typeface="Arial" panose="020B0604020202020204" pitchFamily="34" charset="0"/>
                <a:cs typeface="Arial" panose="020B0604020202020204" pitchFamily="34" charset="0"/>
              </a:rPr>
              <a:t>Jézus, olyan sok módon megsértettelek mások megbántásával.</a:t>
            </a:r>
          </a:p>
          <a:p>
            <a:pPr marL="0" indent="0" fontAlgn="base">
              <a:buNone/>
            </a:pPr>
            <a:r>
              <a:rPr lang="hu-HU" sz="2900" i="1" dirty="0">
                <a:latin typeface="Arial" panose="020B0604020202020204" pitchFamily="34" charset="0"/>
                <a:cs typeface="Arial" panose="020B0604020202020204" pitchFamily="34" charset="0"/>
              </a:rPr>
              <a:t>Segíts, hogy mindenkiben meglássalak.</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X. Jézust megfosztják ruháitól</a:t>
            </a:r>
          </a:p>
        </p:txBody>
      </p:sp>
      <p:pic>
        <p:nvPicPr>
          <p:cNvPr id="21506" name="Picture 2" descr="Via crucis - 10 estación - Jesús es despojado de sus vestiduras ...">
            <a:extLst>
              <a:ext uri="{FF2B5EF4-FFF2-40B4-BE49-F238E27FC236}">
                <a16:creationId xmlns:a16="http://schemas.microsoft.com/office/drawing/2014/main" id="{94FEA0E2-60F1-4934-9DEF-5109ED2602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66693" y="2597083"/>
            <a:ext cx="10458613" cy="4260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366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normAutofit/>
          </a:bodyPr>
          <a:lstStyle/>
          <a:p>
            <a:pPr algn="ctr"/>
            <a:r>
              <a:rPr lang="hu-HU" b="1" u="sng" dirty="0">
                <a:latin typeface="Arial" panose="020B0604020202020204" pitchFamily="34" charset="0"/>
                <a:cs typeface="Arial" panose="020B0604020202020204" pitchFamily="34" charset="0"/>
              </a:rPr>
              <a:t>XI. Jézust a keresztre szögezik</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5301841" cy="6195269"/>
          </a:xfrm>
        </p:spPr>
        <p:txBody>
          <a:bodyPr>
            <a:noAutofit/>
          </a:bodyPr>
          <a:lstStyle/>
          <a:p>
            <a:pPr marL="0" indent="0" fontAlgn="base">
              <a:buNone/>
            </a:pPr>
            <a:r>
              <a:rPr lang="hu-HU" b="1" dirty="0">
                <a:latin typeface="Arial" panose="020B0604020202020204" pitchFamily="34" charset="0"/>
                <a:cs typeface="Arial" panose="020B0604020202020204" pitchFamily="34" charset="0"/>
              </a:rPr>
              <a:t>Ahogy rálökték Jézust a keresztre, készségesen engedte, hogy odaszögezzék. Szívemben éreztem a fájdalmat, ahogy kezét és lábát átszúrták. Aztán felemelték a keresztet.</a:t>
            </a:r>
            <a:endParaRPr lang="hu-HU" dirty="0">
              <a:latin typeface="Arial" panose="020B0604020202020204" pitchFamily="34" charset="0"/>
              <a:cs typeface="Arial" panose="020B0604020202020204" pitchFamily="34" charset="0"/>
            </a:endParaRPr>
          </a:p>
          <a:p>
            <a:pPr marL="0" indent="0" fontAlgn="base">
              <a:buNone/>
            </a:pPr>
            <a:r>
              <a:rPr lang="hu-HU" b="1" dirty="0">
                <a:latin typeface="Arial" panose="020B0604020202020204" pitchFamily="34" charset="0"/>
                <a:cs typeface="Arial" panose="020B0604020202020204" pitchFamily="34" charset="0"/>
              </a:rPr>
              <a:t>Ott volt, az én fiam, akit annyira szeretek, kigúnyolva, amint kínlódott, földi életének utolsó pár pillanatáért küszködve.</a:t>
            </a:r>
            <a:endParaRPr lang="hu-HU" dirty="0">
              <a:latin typeface="Arial" panose="020B0604020202020204" pitchFamily="34" charset="0"/>
              <a:cs typeface="Arial" panose="020B0604020202020204" pitchFamily="34" charset="0"/>
            </a:endParaRPr>
          </a:p>
          <a:p>
            <a:pPr marL="0" indent="0" fontAlgn="base">
              <a:buNone/>
            </a:pPr>
            <a:r>
              <a:rPr lang="hu-HU" b="1" dirty="0">
                <a:latin typeface="Arial" panose="020B0604020202020204" pitchFamily="34" charset="0"/>
                <a:cs typeface="Arial" panose="020B0604020202020204" pitchFamily="34" charset="0"/>
              </a:rPr>
              <a:t>De én tudtam, hogy ennek így kell lennie, csak álltam, némán, imádkozva.</a:t>
            </a:r>
            <a:endParaRPr lang="hu-HU" dirty="0">
              <a:latin typeface="Arial" panose="020B0604020202020204" pitchFamily="34" charset="0"/>
              <a:cs typeface="Arial" panose="020B0604020202020204" pitchFamily="34" charset="0"/>
            </a:endParaRPr>
          </a:p>
        </p:txBody>
      </p:sp>
      <p:pic>
        <p:nvPicPr>
          <p:cNvPr id="24578" name="Picture 2">
            <a:extLst>
              <a:ext uri="{FF2B5EF4-FFF2-40B4-BE49-F238E27FC236}">
                <a16:creationId xmlns:a16="http://schemas.microsoft.com/office/drawing/2014/main" id="{15FD2158-BFAC-4E34-A3EA-ED75370F4D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316175" y="826112"/>
            <a:ext cx="6875826" cy="603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344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a:bodyPr>
          <a:lstStyle/>
          <a:p>
            <a:pPr marL="0" indent="0" fontAlgn="base">
              <a:buNone/>
            </a:pPr>
            <a:r>
              <a:rPr lang="hu-HU" sz="2900" i="1" dirty="0">
                <a:latin typeface="Arial" panose="020B0604020202020204" pitchFamily="34" charset="0"/>
                <a:cs typeface="Arial" panose="020B0604020202020204" pitchFamily="34" charset="0"/>
              </a:rPr>
              <a:t>Uram, micsoda fájdalmakat szenvedtél el értem. S micsoda fájdalmakat szenvedett el anyád, amit látta fiát irántam való szeretetből meghalni.</a:t>
            </a:r>
          </a:p>
          <a:p>
            <a:pPr marL="0" indent="0" fontAlgn="base">
              <a:buNone/>
            </a:pPr>
            <a:r>
              <a:rPr lang="hu-HU" sz="2900" i="1" dirty="0">
                <a:latin typeface="Arial" panose="020B0604020202020204" pitchFamily="34" charset="0"/>
                <a:cs typeface="Arial" panose="020B0604020202020204" pitchFamily="34" charset="0"/>
              </a:rPr>
              <a:t>Mégis, mindketten készek vagytok megbocsátani nekem, csak bűneimtől térjek meg.</a:t>
            </a:r>
          </a:p>
          <a:p>
            <a:pPr marL="0" indent="0" fontAlgn="base">
              <a:buNone/>
            </a:pPr>
            <a:r>
              <a:rPr lang="hu-HU" sz="2900" i="1" dirty="0">
                <a:latin typeface="Arial" panose="020B0604020202020204" pitchFamily="34" charset="0"/>
                <a:cs typeface="Arial" panose="020B0604020202020204" pitchFamily="34" charset="0"/>
              </a:rPr>
              <a:t>Segíts, Uram, bűnösségemtől elfordulni.</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XI.  Jézust a keresztre szögezik</a:t>
            </a:r>
          </a:p>
        </p:txBody>
      </p:sp>
      <p:pic>
        <p:nvPicPr>
          <p:cNvPr id="23554" name="Picture 2" descr="Via crucis - 11 estación - Jesús es clavado en la cruz - YouTube">
            <a:extLst>
              <a:ext uri="{FF2B5EF4-FFF2-40B4-BE49-F238E27FC236}">
                <a16:creationId xmlns:a16="http://schemas.microsoft.com/office/drawing/2014/main" id="{299561CA-78B1-4D0F-B8C9-4FA29D9FEA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01717" y="2623424"/>
            <a:ext cx="10988566" cy="423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323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0" y="-1"/>
            <a:ext cx="7556938" cy="662731"/>
          </a:xfrm>
        </p:spPr>
        <p:txBody>
          <a:bodyPr>
            <a:normAutofit fontScale="90000"/>
          </a:bodyPr>
          <a:lstStyle/>
          <a:p>
            <a:pPr algn="ctr"/>
            <a:r>
              <a:rPr lang="hu-HU" b="1" u="sng" dirty="0">
                <a:latin typeface="Arial" panose="020B0604020202020204" pitchFamily="34" charset="0"/>
                <a:cs typeface="Arial" panose="020B0604020202020204" pitchFamily="34" charset="0"/>
              </a:rPr>
              <a:t>XII. Jézus meghal a kereszten</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7286176" cy="6195269"/>
          </a:xfrm>
        </p:spPr>
        <p:txBody>
          <a:bodyPr>
            <a:noAutofit/>
          </a:bodyPr>
          <a:lstStyle/>
          <a:p>
            <a:pPr marL="0" indent="0" fontAlgn="base">
              <a:lnSpc>
                <a:spcPct val="100000"/>
              </a:lnSpc>
              <a:buNone/>
            </a:pPr>
            <a:r>
              <a:rPr lang="hu-HU" b="1" dirty="0">
                <a:latin typeface="Arial" panose="020B0604020202020204" pitchFamily="34" charset="0"/>
                <a:cs typeface="Arial" panose="020B0604020202020204" pitchFamily="34" charset="0"/>
              </a:rPr>
              <a:t>Mi nagyobb fájdalom érhet egy anyát, mint fia halálát látni! Én, aki ezt a Megváltót a világra hoztam, láttam felnőni, tehetetlenül álltam keresztje alatt, amint lehajtotta fejét és meghalt.</a:t>
            </a:r>
            <a:endParaRPr lang="hu-HU" dirty="0">
              <a:latin typeface="Arial" panose="020B0604020202020204" pitchFamily="34" charset="0"/>
              <a:cs typeface="Arial" panose="020B0604020202020204" pitchFamily="34" charset="0"/>
            </a:endParaRPr>
          </a:p>
          <a:p>
            <a:pPr marL="0" indent="0" fontAlgn="base">
              <a:lnSpc>
                <a:spcPct val="100000"/>
              </a:lnSpc>
              <a:buNone/>
            </a:pPr>
            <a:r>
              <a:rPr lang="hu-HU" b="1" dirty="0">
                <a:latin typeface="Arial" panose="020B0604020202020204" pitchFamily="34" charset="0"/>
                <a:cs typeface="Arial" panose="020B0604020202020204" pitchFamily="34" charset="0"/>
              </a:rPr>
              <a:t>Földi kínjainak vége volt, de az enyémek megsokszorozódtak.</a:t>
            </a:r>
            <a:endParaRPr lang="hu-HU" dirty="0">
              <a:latin typeface="Arial" panose="020B0604020202020204" pitchFamily="34" charset="0"/>
              <a:cs typeface="Arial" panose="020B0604020202020204" pitchFamily="34" charset="0"/>
            </a:endParaRPr>
          </a:p>
          <a:p>
            <a:pPr marL="0" indent="0" fontAlgn="base">
              <a:lnSpc>
                <a:spcPct val="100000"/>
              </a:lnSpc>
              <a:buNone/>
            </a:pPr>
            <a:r>
              <a:rPr lang="hu-HU" b="1" dirty="0">
                <a:latin typeface="Arial" panose="020B0604020202020204" pitchFamily="34" charset="0"/>
                <a:cs typeface="Arial" panose="020B0604020202020204" pitchFamily="34" charset="0"/>
              </a:rPr>
              <a:t>De ennek így kellett lennie, és nekem el kellett így fogadnom, így hát csak álltam, és némán gyászoltam.</a:t>
            </a:r>
            <a:endParaRPr lang="hu-HU" dirty="0">
              <a:latin typeface="Arial" panose="020B0604020202020204" pitchFamily="34" charset="0"/>
              <a:cs typeface="Arial" panose="020B0604020202020204" pitchFamily="34" charset="0"/>
            </a:endParaRPr>
          </a:p>
        </p:txBody>
      </p:sp>
      <p:pic>
        <p:nvPicPr>
          <p:cNvPr id="26626" name="Picture 2" descr="Diácono Luis Brea Torrens: Jesús muere en la cruz">
            <a:extLst>
              <a:ext uri="{FF2B5EF4-FFF2-40B4-BE49-F238E27FC236}">
                <a16:creationId xmlns:a16="http://schemas.microsoft.com/office/drawing/2014/main" id="{20C19412-A7E8-4B96-82B9-639B729150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8575" y="-1"/>
            <a:ext cx="45434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992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63730" y="300379"/>
            <a:ext cx="11864540" cy="2831704"/>
          </a:xfrm>
        </p:spPr>
        <p:txBody>
          <a:bodyPr>
            <a:normAutofit/>
          </a:bodyPr>
          <a:lstStyle/>
          <a:p>
            <a:pPr marL="0" indent="0" fontAlgn="base">
              <a:buNone/>
            </a:pPr>
            <a:r>
              <a:rPr lang="hu-HU" sz="2900" i="1" dirty="0">
                <a:latin typeface="Arial" panose="020B0604020202020204" pitchFamily="34" charset="0"/>
                <a:cs typeface="Arial" panose="020B0604020202020204" pitchFamily="34" charset="0"/>
              </a:rPr>
              <a:t>Uram, Én Jézusom, irgalmazz nekem azért, amit bűneim okoztak neked és másoknak.</a:t>
            </a:r>
          </a:p>
          <a:p>
            <a:pPr marL="0" indent="0" fontAlgn="base">
              <a:buNone/>
            </a:pPr>
            <a:r>
              <a:rPr lang="hu-HU" sz="2900" i="1" dirty="0">
                <a:latin typeface="Arial" panose="020B0604020202020204" pitchFamily="34" charset="0"/>
                <a:cs typeface="Arial" panose="020B0604020202020204" pitchFamily="34" charset="0"/>
              </a:rPr>
              <a:t>Köszönöm szereteted nagy tettét. Azt mondtad, hogy az az igazi szeretet, ha életünket adjuk barátunkért. Add, hogy mindig a barátod legyek.</a:t>
            </a:r>
          </a:p>
          <a:p>
            <a:pPr marL="0" indent="0">
              <a:buNone/>
            </a:pPr>
            <a:r>
              <a:rPr lang="hu-HU" sz="2900" i="1" dirty="0">
                <a:latin typeface="Arial" panose="020B0604020202020204" pitchFamily="34" charset="0"/>
                <a:cs typeface="Arial" panose="020B0604020202020204" pitchFamily="34" charset="0"/>
              </a:rPr>
              <a:t>Taníts meg, hogyan éljek másokért, és sohase hagyjalak cserben</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XII.  Jézus meghal a kereszten</a:t>
            </a:r>
          </a:p>
        </p:txBody>
      </p:sp>
      <p:pic>
        <p:nvPicPr>
          <p:cNvPr id="25602" name="Picture 2" descr="Via crucis - 12 estación - Jesús muere en la cruz - YouTube">
            <a:extLst>
              <a:ext uri="{FF2B5EF4-FFF2-40B4-BE49-F238E27FC236}">
                <a16:creationId xmlns:a16="http://schemas.microsoft.com/office/drawing/2014/main" id="{858E7C9F-8C58-4D65-87C0-08E2D7008D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282263" y="3042744"/>
            <a:ext cx="9406759" cy="3815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978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0" y="-1"/>
            <a:ext cx="8246378" cy="662731"/>
          </a:xfrm>
        </p:spPr>
        <p:txBody>
          <a:bodyPr>
            <a:normAutofit fontScale="90000"/>
          </a:bodyPr>
          <a:lstStyle/>
          <a:p>
            <a:pPr algn="ctr"/>
            <a:r>
              <a:rPr lang="hu-HU" b="1" u="sng" dirty="0">
                <a:latin typeface="Arial" panose="020B0604020202020204" pitchFamily="34" charset="0"/>
                <a:cs typeface="Arial" panose="020B0604020202020204" pitchFamily="34" charset="0"/>
              </a:rPr>
              <a:t>XIII. Jézust leveszik a keresztről</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5788403" cy="6195269"/>
          </a:xfrm>
        </p:spPr>
        <p:txBody>
          <a:bodyPr>
            <a:noAutofit/>
          </a:bodyPr>
          <a:lstStyle/>
          <a:p>
            <a:pPr marL="0" indent="0" fontAlgn="base">
              <a:lnSpc>
                <a:spcPct val="100000"/>
              </a:lnSpc>
              <a:buNone/>
            </a:pPr>
            <a:r>
              <a:rPr lang="hu-HU" b="1" dirty="0">
                <a:latin typeface="Arial" panose="020B0604020202020204" pitchFamily="34" charset="0"/>
                <a:cs typeface="Arial" panose="020B0604020202020204" pitchFamily="34" charset="0"/>
              </a:rPr>
              <a:t>A tömeg hazament; nem volt többé zaj. Csendesen álltam Jézus egyik barátjával, és felnéztem Megváltónk, a fiam holttestére. Később két férfi leemelte a testet a keresztről, és karjaimba tette. Mély gyász borított el. De mély örömet is éreztem. Fiam élete kegyetlen véget ért, de </a:t>
            </a:r>
            <a:r>
              <a:rPr lang="hu-HU" b="1" dirty="0" err="1">
                <a:latin typeface="Arial" panose="020B0604020202020204" pitchFamily="34" charset="0"/>
                <a:cs typeface="Arial" panose="020B0604020202020204" pitchFamily="34" charset="0"/>
              </a:rPr>
              <a:t>mindnyájunk</a:t>
            </a:r>
            <a:r>
              <a:rPr lang="hu-HU" b="1" dirty="0">
                <a:latin typeface="Arial" panose="020B0604020202020204" pitchFamily="34" charset="0"/>
                <a:cs typeface="Arial" panose="020B0604020202020204" pitchFamily="34" charset="0"/>
              </a:rPr>
              <a:t> részére életet is hozott.</a:t>
            </a:r>
            <a:endParaRPr lang="hu-HU" dirty="0">
              <a:latin typeface="Arial" panose="020B0604020202020204" pitchFamily="34" charset="0"/>
              <a:cs typeface="Arial" panose="020B0604020202020204" pitchFamily="34" charset="0"/>
            </a:endParaRPr>
          </a:p>
          <a:p>
            <a:pPr marL="0" indent="0">
              <a:lnSpc>
                <a:spcPct val="100000"/>
              </a:lnSpc>
              <a:buNone/>
            </a:pPr>
            <a:r>
              <a:rPr lang="hu-HU" b="1" dirty="0">
                <a:latin typeface="Arial" panose="020B0604020202020204" pitchFamily="34" charset="0"/>
                <a:cs typeface="Arial" panose="020B0604020202020204" pitchFamily="34" charset="0"/>
              </a:rPr>
              <a:t>Tudtam, hogy így kell lennie, és némán imádkoztam.</a:t>
            </a:r>
            <a:endParaRPr lang="hu-HU" dirty="0">
              <a:latin typeface="Arial" panose="020B0604020202020204" pitchFamily="34" charset="0"/>
              <a:cs typeface="Arial" panose="020B0604020202020204" pitchFamily="34" charset="0"/>
            </a:endParaRPr>
          </a:p>
        </p:txBody>
      </p:sp>
      <p:pic>
        <p:nvPicPr>
          <p:cNvPr id="28674" name="Picture 2">
            <a:extLst>
              <a:ext uri="{FF2B5EF4-FFF2-40B4-BE49-F238E27FC236}">
                <a16:creationId xmlns:a16="http://schemas.microsoft.com/office/drawing/2014/main" id="{86B2F6E4-0862-4B0B-9C23-7000DBD2FA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227431" y="674339"/>
            <a:ext cx="5964570" cy="6183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347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63730" y="300379"/>
            <a:ext cx="11864540" cy="2831704"/>
          </a:xfrm>
        </p:spPr>
        <p:txBody>
          <a:bodyPr>
            <a:normAutofit/>
          </a:bodyPr>
          <a:lstStyle/>
          <a:p>
            <a:pPr marL="0" indent="0" fontAlgn="base">
              <a:buNone/>
            </a:pPr>
            <a:r>
              <a:rPr lang="hu-HU" sz="2900" i="1" dirty="0">
                <a:latin typeface="Arial" panose="020B0604020202020204" pitchFamily="34" charset="0"/>
                <a:cs typeface="Arial" panose="020B0604020202020204" pitchFamily="34" charset="0"/>
              </a:rPr>
              <a:t>Uram, szenvedésed véget ért. De egyre tovább is folyik, valahányszor helyetted a bűnt választom. Kivettem részemet </a:t>
            </a:r>
            <a:r>
              <a:rPr lang="hu-HU" sz="2900" i="1" dirty="0" err="1">
                <a:latin typeface="Arial" panose="020B0604020202020204" pitchFamily="34" charset="0"/>
                <a:cs typeface="Arial" panose="020B0604020202020204" pitchFamily="34" charset="0"/>
              </a:rPr>
              <a:t>keresztrefeszítésedből</a:t>
            </a:r>
            <a:r>
              <a:rPr lang="hu-HU" sz="2900" i="1" dirty="0">
                <a:latin typeface="Arial" panose="020B0604020202020204" pitchFamily="34" charset="0"/>
                <a:cs typeface="Arial" panose="020B0604020202020204" pitchFamily="34" charset="0"/>
              </a:rPr>
              <a:t>, és most, Megváltóm, szívem mélyéből kérem bocsánatodat.</a:t>
            </a:r>
          </a:p>
          <a:p>
            <a:pPr marL="0" indent="0" fontAlgn="base">
              <a:buNone/>
            </a:pPr>
            <a:r>
              <a:rPr lang="hu-HU" sz="2900" i="1" dirty="0">
                <a:latin typeface="Arial" panose="020B0604020202020204" pitchFamily="34" charset="0"/>
                <a:cs typeface="Arial" panose="020B0604020202020204" pitchFamily="34" charset="0"/>
              </a:rPr>
              <a:t>Segíts, hogy hozzád és anyádhoz méltó életet éljek.</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XIII.  Jézust leveszik a keresztről</a:t>
            </a:r>
          </a:p>
        </p:txBody>
      </p:sp>
      <p:pic>
        <p:nvPicPr>
          <p:cNvPr id="27650" name="Picture 2" descr="Via crucis - 13 estación - Jesús es bajado de la cruz - YouTube">
            <a:extLst>
              <a:ext uri="{FF2B5EF4-FFF2-40B4-BE49-F238E27FC236}">
                <a16:creationId xmlns:a16="http://schemas.microsoft.com/office/drawing/2014/main" id="{C67105A7-CDF5-457D-B6CF-005646FE96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59530" y="2081047"/>
            <a:ext cx="11831135" cy="4776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766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0" y="-1"/>
            <a:ext cx="8246378" cy="662731"/>
          </a:xfrm>
        </p:spPr>
        <p:txBody>
          <a:bodyPr>
            <a:normAutofit fontScale="90000"/>
          </a:bodyPr>
          <a:lstStyle/>
          <a:p>
            <a:pPr algn="ctr"/>
            <a:r>
              <a:rPr lang="hu-HU" b="1" u="sng" dirty="0">
                <a:latin typeface="Arial" panose="020B0604020202020204" pitchFamily="34" charset="0"/>
                <a:cs typeface="Arial" panose="020B0604020202020204" pitchFamily="34" charset="0"/>
              </a:rPr>
              <a:t>XIV. Jézust a sírba helyezik</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5788403" cy="6195269"/>
          </a:xfrm>
        </p:spPr>
        <p:txBody>
          <a:bodyPr>
            <a:noAutofit/>
          </a:bodyPr>
          <a:lstStyle/>
          <a:p>
            <a:pPr marL="0" indent="0" fontAlgn="base">
              <a:lnSpc>
                <a:spcPct val="100000"/>
              </a:lnSpc>
              <a:buNone/>
            </a:pPr>
            <a:r>
              <a:rPr lang="hu-HU" b="1" dirty="0">
                <a:latin typeface="Arial" panose="020B0604020202020204" pitchFamily="34" charset="0"/>
                <a:cs typeface="Arial" panose="020B0604020202020204" pitchFamily="34" charset="0"/>
              </a:rPr>
              <a:t>Elvittük Jézus testét a sírhoz, magam igazítottam el, csendesen sírva, csendesen örvendezve. Még egyszer visszanéztem szerető fiamra, aztán kimentem. Lezárták a sírt, és mielőtt elmentem, arra gondoltam, hogy ennek így kellett lennie…</a:t>
            </a:r>
            <a:endParaRPr lang="hu-HU" dirty="0">
              <a:latin typeface="Arial" panose="020B0604020202020204" pitchFamily="34" charset="0"/>
              <a:cs typeface="Arial" panose="020B0604020202020204" pitchFamily="34" charset="0"/>
            </a:endParaRPr>
          </a:p>
          <a:p>
            <a:pPr marL="0" indent="0" fontAlgn="base">
              <a:lnSpc>
                <a:spcPct val="100000"/>
              </a:lnSpc>
              <a:buNone/>
            </a:pPr>
            <a:r>
              <a:rPr lang="hu-HU" b="1" dirty="0">
                <a:latin typeface="Arial" panose="020B0604020202020204" pitchFamily="34" charset="0"/>
                <a:cs typeface="Arial" panose="020B0604020202020204" pitchFamily="34" charset="0"/>
              </a:rPr>
              <a:t>Így kellett lennie érted! Hittel fogok várni némán.</a:t>
            </a:r>
            <a:endParaRPr lang="hu-HU" dirty="0">
              <a:latin typeface="Arial" panose="020B0604020202020204" pitchFamily="34" charset="0"/>
              <a:cs typeface="Arial" panose="020B0604020202020204" pitchFamily="34" charset="0"/>
            </a:endParaRPr>
          </a:p>
        </p:txBody>
      </p:sp>
      <p:pic>
        <p:nvPicPr>
          <p:cNvPr id="30722" name="Picture 2" descr="Via Crucis">
            <a:extLst>
              <a:ext uri="{FF2B5EF4-FFF2-40B4-BE49-F238E27FC236}">
                <a16:creationId xmlns:a16="http://schemas.microsoft.com/office/drawing/2014/main" id="{47DF03EF-DED9-4BB7-9B55-942BEFCC2C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743161" y="662729"/>
            <a:ext cx="6448839" cy="6195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454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26125" y="325825"/>
            <a:ext cx="12065875" cy="1934296"/>
          </a:xfrm>
        </p:spPr>
        <p:txBody>
          <a:bodyPr>
            <a:normAutofit/>
          </a:bodyPr>
          <a:lstStyle/>
          <a:p>
            <a:pPr marL="0" indent="0" fontAlgn="base">
              <a:buNone/>
            </a:pPr>
            <a:r>
              <a:rPr lang="hu-HU" sz="2900" i="1" dirty="0">
                <a:latin typeface="Arial" panose="020B0604020202020204" pitchFamily="34" charset="0"/>
                <a:cs typeface="Arial" panose="020B0604020202020204" pitchFamily="34" charset="0"/>
              </a:rPr>
              <a:t>Igen, Uram, így kellett lennie azért, mert szerettél engem, és semmi másért.  Csak azt kéred tőlem, hogy jó életet éljek, és sohasem ígérted, hogy ez könnyű lesz.</a:t>
            </a:r>
          </a:p>
          <a:p>
            <a:pPr marL="0" indent="0" fontAlgn="base">
              <a:buNone/>
            </a:pPr>
            <a:r>
              <a:rPr lang="hu-HU" sz="2900" i="1" dirty="0">
                <a:latin typeface="Arial" panose="020B0604020202020204" pitchFamily="34" charset="0"/>
                <a:cs typeface="Arial" panose="020B0604020202020204" pitchFamily="34" charset="0"/>
              </a:rPr>
              <a:t>Akarom a bűnt magam mögött hagyni, és csak érted élni testvéreimben.</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7998372" y="0"/>
            <a:ext cx="3992293" cy="444617"/>
          </a:xfrm>
        </p:spPr>
        <p:txBody>
          <a:bodyPr>
            <a:normAutofit/>
          </a:bodyPr>
          <a:lstStyle/>
          <a:p>
            <a:pPr algn="ctr"/>
            <a:r>
              <a:rPr lang="hu-HU" sz="1800" b="1" u="sng" dirty="0">
                <a:latin typeface="Arial" panose="020B0604020202020204" pitchFamily="34" charset="0"/>
                <a:cs typeface="Arial" panose="020B0604020202020204" pitchFamily="34" charset="0"/>
              </a:rPr>
              <a:t>XIV.  Jézust a sírba helyezik</a:t>
            </a:r>
          </a:p>
        </p:txBody>
      </p:sp>
      <p:pic>
        <p:nvPicPr>
          <p:cNvPr id="29698" name="Picture 2" descr="Via crucis - 14 estación - Jesús es puesto en el sepulcro - YouTube">
            <a:extLst>
              <a:ext uri="{FF2B5EF4-FFF2-40B4-BE49-F238E27FC236}">
                <a16:creationId xmlns:a16="http://schemas.microsoft.com/office/drawing/2014/main" id="{2E36B723-941B-46B2-9AE0-91CD320288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82634" y="2123480"/>
            <a:ext cx="11883241" cy="4755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491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9565547" y="0"/>
            <a:ext cx="2626453" cy="402672"/>
          </a:xfrm>
        </p:spPr>
        <p:txBody>
          <a:bodyPr>
            <a:normAutofit/>
          </a:bodyPr>
          <a:lstStyle/>
          <a:p>
            <a:pPr algn="ctr"/>
            <a:r>
              <a:rPr lang="hu-HU" sz="1800" b="1" u="sng" dirty="0">
                <a:latin typeface="Arial" panose="020B0604020202020204" pitchFamily="34" charset="0"/>
                <a:cs typeface="Arial" panose="020B0604020202020204" pitchFamily="34" charset="0"/>
              </a:rPr>
              <a:t>I. Jézust halálra ítélik</a:t>
            </a:r>
            <a:endParaRPr lang="hu-HU" sz="1800" dirty="0">
              <a:latin typeface="Arial" panose="020B0604020202020204" pitchFamily="34" charset="0"/>
              <a:cs typeface="Arial" panose="020B0604020202020204" pitchFamily="34" charset="0"/>
            </a:endParaRP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402672"/>
            <a:ext cx="11990664" cy="2030135"/>
          </a:xfrm>
        </p:spPr>
        <p:txBody>
          <a:bodyPr>
            <a:normAutofit fontScale="92500"/>
          </a:bodyPr>
          <a:lstStyle/>
          <a:p>
            <a:pPr marL="0" indent="0" fontAlgn="base">
              <a:buNone/>
            </a:pPr>
            <a:r>
              <a:rPr lang="hu-HU" i="1" dirty="0">
                <a:latin typeface="Arial" panose="020B0604020202020204" pitchFamily="34" charset="0"/>
                <a:cs typeface="Arial" panose="020B0604020202020204" pitchFamily="34" charset="0"/>
              </a:rPr>
              <a:t>Uram Jézus, nehéz elképzelnem a kínt, amit anyád érzett, mikor halálra ítéltek.</a:t>
            </a:r>
          </a:p>
          <a:p>
            <a:pPr marL="0" indent="0" fontAlgn="base">
              <a:buNone/>
            </a:pPr>
            <a:r>
              <a:rPr lang="hu-HU" i="1" dirty="0">
                <a:latin typeface="Arial" panose="020B0604020202020204" pitchFamily="34" charset="0"/>
                <a:cs typeface="Arial" panose="020B0604020202020204" pitchFamily="34" charset="0"/>
              </a:rPr>
              <a:t>De hát hogy állunk ma, amikor haragot tartok? „Feszítsd meg!”</a:t>
            </a:r>
          </a:p>
          <a:p>
            <a:pPr marL="0" indent="0" fontAlgn="base">
              <a:buNone/>
            </a:pPr>
            <a:r>
              <a:rPr lang="hu-HU" i="1" dirty="0">
                <a:latin typeface="Arial" panose="020B0604020202020204" pitchFamily="34" charset="0"/>
                <a:cs typeface="Arial" panose="020B0604020202020204" pitchFamily="34" charset="0"/>
              </a:rPr>
              <a:t>Amikor ítélkezek valaki fölött? „Feszítsd meg!”</a:t>
            </a:r>
          </a:p>
          <a:p>
            <a:pPr marL="0" indent="0" fontAlgn="base">
              <a:buNone/>
            </a:pPr>
            <a:r>
              <a:rPr lang="hu-HU" i="1" dirty="0">
                <a:latin typeface="Arial" panose="020B0604020202020204" pitchFamily="34" charset="0"/>
                <a:cs typeface="Arial" panose="020B0604020202020204" pitchFamily="34" charset="0"/>
              </a:rPr>
              <a:t>Nem könnyeztet-e meg ez Téged és anyádat? Bocsáss meg, Jézus!</a:t>
            </a:r>
          </a:p>
        </p:txBody>
      </p:sp>
      <p:pic>
        <p:nvPicPr>
          <p:cNvPr id="3074" name="Picture 2" descr="Via Crucis - 1 Estación - Jesús es condenado a muerte - YouTube">
            <a:extLst>
              <a:ext uri="{FF2B5EF4-FFF2-40B4-BE49-F238E27FC236}">
                <a16:creationId xmlns:a16="http://schemas.microsoft.com/office/drawing/2014/main" id="{1FCFA29E-C8CF-49D9-9E05-A5A33E588B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39656" y="2432807"/>
            <a:ext cx="10712688" cy="4425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607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a:extLst>
              <a:ext uri="{FF2B5EF4-FFF2-40B4-BE49-F238E27FC236}">
                <a16:creationId xmlns:a16="http://schemas.microsoft.com/office/drawing/2014/main" id="{1D42C4C1-0EBF-4706-BFF7-8E494F6FB1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6271" cy="7104993"/>
          </a:xfrm>
          <a:prstGeom prst="rect">
            <a:avLst/>
          </a:prstGeom>
          <a:noFill/>
          <a:extLst>
            <a:ext uri="{909E8E84-426E-40DD-AFC4-6F175D3DCCD1}">
              <a14:hiddenFill xmlns:a14="http://schemas.microsoft.com/office/drawing/2010/main">
                <a:solidFill>
                  <a:srgbClr val="FFFFFF"/>
                </a:solidFill>
              </a14:hiddenFill>
            </a:ext>
          </a:extLst>
        </p:spPr>
      </p:pic>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640660" y="-3"/>
            <a:ext cx="3808602" cy="662731"/>
          </a:xfrm>
        </p:spPr>
        <p:txBody>
          <a:bodyPr>
            <a:normAutofit fontScale="90000"/>
          </a:bodyPr>
          <a:lstStyle/>
          <a:p>
            <a:pPr algn="ctr"/>
            <a:r>
              <a:rPr lang="hu-HU" b="1" u="sng" dirty="0">
                <a:solidFill>
                  <a:schemeClr val="bg1"/>
                </a:solidFill>
              </a:rPr>
              <a:t>Jézus feltámad</a:t>
            </a:r>
            <a:endParaRPr lang="hu-HU" b="1" u="sng" dirty="0">
              <a:solidFill>
                <a:schemeClr val="bg1"/>
              </a:solidFill>
              <a:latin typeface="Arial" panose="020B0604020202020204" pitchFamily="34" charset="0"/>
              <a:cs typeface="Arial" panose="020B0604020202020204" pitchFamily="34" charset="0"/>
            </a:endParaRP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11836866" cy="6195269"/>
          </a:xfrm>
        </p:spPr>
        <p:txBody>
          <a:bodyPr>
            <a:noAutofit/>
          </a:bodyPr>
          <a:lstStyle/>
          <a:p>
            <a:pPr marL="0" indent="0" fontAlgn="base">
              <a:buNone/>
            </a:pPr>
            <a:r>
              <a:rPr lang="hu-HU" dirty="0">
                <a:solidFill>
                  <a:schemeClr val="bg1"/>
                </a:solidFill>
              </a:rPr>
              <a:t>Csak hálás tudtam lenni fiam értünk való áldozatáért. És mégis, micsoda üres volt az élet </a:t>
            </a:r>
            <a:r>
              <a:rPr lang="hu-HU" dirty="0" err="1">
                <a:solidFill>
                  <a:schemeClr val="bg1"/>
                </a:solidFill>
              </a:rPr>
              <a:t>nélküle</a:t>
            </a:r>
            <a:r>
              <a:rPr lang="hu-HU" dirty="0">
                <a:solidFill>
                  <a:schemeClr val="bg1"/>
                </a:solidFill>
              </a:rPr>
              <a:t>, akit annyira szerettem! De csak két nappal később ez az űr túlcsordulásig, minden elképzelésen felül telt: </a:t>
            </a:r>
            <a:r>
              <a:rPr lang="hu-HU" dirty="0" err="1">
                <a:solidFill>
                  <a:schemeClr val="bg1"/>
                </a:solidFill>
              </a:rPr>
              <a:t>feltámadt</a:t>
            </a:r>
            <a:r>
              <a:rPr lang="hu-HU" dirty="0">
                <a:solidFill>
                  <a:schemeClr val="bg1"/>
                </a:solidFill>
              </a:rPr>
              <a:t>!</a:t>
            </a:r>
          </a:p>
          <a:p>
            <a:pPr marL="0" indent="0" fontAlgn="base">
              <a:buNone/>
            </a:pPr>
            <a:r>
              <a:rPr lang="hu-HU" dirty="0">
                <a:solidFill>
                  <a:schemeClr val="bg1"/>
                </a:solidFill>
              </a:rPr>
              <a:t>Megváltónk megnyitotta a kaput egy új élet felé.</a:t>
            </a:r>
          </a:p>
          <a:p>
            <a:pPr marL="0" indent="0" fontAlgn="base">
              <a:buNone/>
            </a:pPr>
            <a:r>
              <a:rPr lang="hu-HU" dirty="0">
                <a:solidFill>
                  <a:schemeClr val="bg1"/>
                </a:solidFill>
              </a:rPr>
              <a:t>Így kellett lennie, érted való múlhatatlan szeretete nem elégedett meg kevesebbel.</a:t>
            </a:r>
          </a:p>
          <a:p>
            <a:pPr marL="0" indent="0" fontAlgn="base">
              <a:buNone/>
            </a:pPr>
            <a:r>
              <a:rPr lang="hu-HU" dirty="0">
                <a:solidFill>
                  <a:schemeClr val="bg1"/>
                </a:solidFill>
              </a:rPr>
              <a:t>Mindörökre </a:t>
            </a:r>
            <a:r>
              <a:rPr lang="hu-HU" dirty="0" err="1">
                <a:solidFill>
                  <a:schemeClr val="bg1"/>
                </a:solidFill>
              </a:rPr>
              <a:t>örülhetek</a:t>
            </a:r>
            <a:r>
              <a:rPr lang="hu-HU" dirty="0">
                <a:solidFill>
                  <a:schemeClr val="bg1"/>
                </a:solidFill>
              </a:rPr>
              <a:t>, de sohasem némán.</a:t>
            </a:r>
            <a:br>
              <a:rPr lang="hu-HU" dirty="0">
                <a:solidFill>
                  <a:schemeClr val="bg1"/>
                </a:solidFill>
              </a:rPr>
            </a:br>
            <a:r>
              <a:rPr lang="hu-HU" dirty="0">
                <a:solidFill>
                  <a:schemeClr val="bg1"/>
                </a:solidFill>
              </a:rPr>
              <a:t>Megváltóm, köszönöm. Köszönöm vég nélküli szeretetedet, mely engedi, hogy feltámadjak saját bűnösségemből. </a:t>
            </a:r>
          </a:p>
          <a:p>
            <a:pPr marL="0" indent="0" fontAlgn="base">
              <a:buNone/>
            </a:pPr>
            <a:r>
              <a:rPr lang="hu-HU" dirty="0">
                <a:solidFill>
                  <a:schemeClr val="bg1"/>
                </a:solidFill>
              </a:rPr>
              <a:t>Újból megpróbálok jobb életet élni. Segíts, hogy mindig emlékezzem erre a szeretetre.</a:t>
            </a:r>
          </a:p>
          <a:p>
            <a:pPr marL="0" indent="0" fontAlgn="base">
              <a:buNone/>
            </a:pPr>
            <a:r>
              <a:rPr lang="hu-HU" dirty="0">
                <a:solidFill>
                  <a:schemeClr val="bg1"/>
                </a:solidFill>
              </a:rPr>
              <a:t>Mária, </a:t>
            </a:r>
            <a:r>
              <a:rPr lang="hu-HU" dirty="0" err="1">
                <a:solidFill>
                  <a:schemeClr val="bg1"/>
                </a:solidFill>
              </a:rPr>
              <a:t>feltámadt</a:t>
            </a:r>
            <a:r>
              <a:rPr lang="hu-HU" dirty="0">
                <a:solidFill>
                  <a:schemeClr val="bg1"/>
                </a:solidFill>
              </a:rPr>
              <a:t> Üdvözítőnk anyja, taníts meg, hogyan kell hozzád hasonlóvá válnom, s mások iránti szeretetben Őt szeretnem. Ámen</a:t>
            </a:r>
          </a:p>
        </p:txBody>
      </p:sp>
    </p:spTree>
    <p:extLst>
      <p:ext uri="{BB962C8B-B14F-4D97-AF65-F5344CB8AC3E}">
        <p14:creationId xmlns:p14="http://schemas.microsoft.com/office/powerpoint/2010/main" val="699538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lstStyle/>
          <a:p>
            <a:pPr algn="ctr"/>
            <a:r>
              <a:rPr lang="hu-HU" b="1" u="sng" dirty="0">
                <a:latin typeface="Arial" panose="020B0604020202020204" pitchFamily="34" charset="0"/>
                <a:cs typeface="Arial" panose="020B0604020202020204" pitchFamily="34" charset="0"/>
              </a:rPr>
              <a:t>II. Jézus vállára veszi keresztjét</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704676"/>
            <a:ext cx="5564504" cy="6153324"/>
          </a:xfrm>
        </p:spPr>
        <p:txBody>
          <a:bodyPr>
            <a:normAutofit fontScale="92500"/>
          </a:bodyPr>
          <a:lstStyle/>
          <a:p>
            <a:pPr marL="0" indent="0" fontAlgn="base">
              <a:lnSpc>
                <a:spcPct val="110000"/>
              </a:lnSpc>
              <a:buNone/>
            </a:pPr>
            <a:r>
              <a:rPr lang="hu-HU" b="1" dirty="0">
                <a:latin typeface="Arial" panose="020B0604020202020204" pitchFamily="34" charset="0"/>
                <a:cs typeface="Arial" panose="020B0604020202020204" pitchFamily="34" charset="0"/>
              </a:rPr>
              <a:t>Egy kicsit erőre kaptam, s a tömeggel odamentem a térre. Kivágódott egy ajtó, s kibotladozott a fiam, mögötte a röhögő őrök. Ketten odacipeltek egy nehéz keresztet, és a vállára dobták. Aztán elkezdték lökdösni, le az úton.</a:t>
            </a:r>
            <a:endParaRPr lang="hu-HU" dirty="0">
              <a:latin typeface="Arial" panose="020B0604020202020204" pitchFamily="34" charset="0"/>
              <a:cs typeface="Arial" panose="020B0604020202020204" pitchFamily="34" charset="0"/>
            </a:endParaRPr>
          </a:p>
          <a:p>
            <a:pPr marL="0" indent="0" fontAlgn="base">
              <a:lnSpc>
                <a:spcPct val="110000"/>
              </a:lnSpc>
              <a:buNone/>
            </a:pPr>
            <a:r>
              <a:rPr lang="hu-HU" b="1" dirty="0">
                <a:latin typeface="Arial" panose="020B0604020202020204" pitchFamily="34" charset="0"/>
                <a:cs typeface="Arial" panose="020B0604020202020204" pitchFamily="34" charset="0"/>
              </a:rPr>
              <a:t>Kibírhatatlan volt érte a fájdalmam. El akartam venni tőle a keresztet, hogy magam vigyem.</a:t>
            </a:r>
            <a:endParaRPr lang="hu-HU" dirty="0">
              <a:latin typeface="Arial" panose="020B0604020202020204" pitchFamily="34" charset="0"/>
              <a:cs typeface="Arial" panose="020B0604020202020204" pitchFamily="34" charset="0"/>
            </a:endParaRPr>
          </a:p>
          <a:p>
            <a:pPr marL="0" indent="0" fontAlgn="base">
              <a:lnSpc>
                <a:spcPct val="110000"/>
              </a:lnSpc>
              <a:buNone/>
            </a:pPr>
            <a:r>
              <a:rPr lang="hu-HU" b="1" dirty="0">
                <a:latin typeface="Arial" panose="020B0604020202020204" pitchFamily="34" charset="0"/>
                <a:cs typeface="Arial" panose="020B0604020202020204" pitchFamily="34" charset="0"/>
              </a:rPr>
              <a:t>De tudtam, hogy ennek így kell lennie, s így </a:t>
            </a:r>
            <a:r>
              <a:rPr lang="hu-HU" b="1" dirty="0" err="1">
                <a:latin typeface="Arial" panose="020B0604020202020204" pitchFamily="34" charset="0"/>
                <a:cs typeface="Arial" panose="020B0604020202020204" pitchFamily="34" charset="0"/>
              </a:rPr>
              <a:t>entem</a:t>
            </a:r>
            <a:r>
              <a:rPr lang="hu-HU" b="1" dirty="0">
                <a:latin typeface="Arial" panose="020B0604020202020204" pitchFamily="34" charset="0"/>
                <a:cs typeface="Arial" panose="020B0604020202020204" pitchFamily="34" charset="0"/>
              </a:rPr>
              <a:t>, némán.</a:t>
            </a:r>
            <a:endParaRPr lang="hu-HU" dirty="0">
              <a:latin typeface="Arial" panose="020B0604020202020204" pitchFamily="34" charset="0"/>
              <a:cs typeface="Arial" panose="020B0604020202020204" pitchFamily="34" charset="0"/>
            </a:endParaRPr>
          </a:p>
        </p:txBody>
      </p:sp>
      <p:pic>
        <p:nvPicPr>
          <p:cNvPr id="5126" name="Picture 6">
            <a:extLst>
              <a:ext uri="{FF2B5EF4-FFF2-40B4-BE49-F238E27FC236}">
                <a16:creationId xmlns:a16="http://schemas.microsoft.com/office/drawing/2014/main" id="{672F9784-52AF-4228-A677-7B739B262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6368" y="826112"/>
            <a:ext cx="6755715" cy="603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615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fontScale="70000" lnSpcReduction="20000"/>
          </a:bodyPr>
          <a:lstStyle/>
          <a:p>
            <a:pPr marL="0" indent="0" fontAlgn="base">
              <a:lnSpc>
                <a:spcPct val="120000"/>
              </a:lnSpc>
              <a:buNone/>
            </a:pPr>
            <a:r>
              <a:rPr lang="hu-HU" sz="3100" i="1" dirty="0">
                <a:latin typeface="Arial" panose="020B0604020202020204" pitchFamily="34" charset="0"/>
                <a:cs typeface="Arial" panose="020B0604020202020204" pitchFamily="34" charset="0"/>
              </a:rPr>
              <a:t>Uram Jézus, kérlek, bocsáss meg, amiért olyan sokszor nehezebbé tettem keresztedet, mert szemet hunytam szomszédom fájdalma és magányossága fölött. Bocsáss meg, hogy pletykáltam másokról, hogy mindig találtam kifogásokat, hogy bizonyos emberekkel ne kelljen együtt lennem, főleg, amikor beszélni akartak velem. Segíts, hogy Máriához legyek hasonló, aki mindig igyekezett mások keresztjén könnyíteni.</a:t>
            </a:r>
          </a:p>
          <a:p>
            <a:pPr marL="0" indent="0" fontAlgn="base">
              <a:lnSpc>
                <a:spcPct val="120000"/>
              </a:lnSpc>
              <a:buNone/>
            </a:pPr>
            <a:r>
              <a:rPr lang="hu-HU" sz="3100" i="1" dirty="0">
                <a:latin typeface="Arial" panose="020B0604020202020204" pitchFamily="34" charset="0"/>
                <a:cs typeface="Arial" panose="020B0604020202020204" pitchFamily="34" charset="0"/>
              </a:rPr>
              <a:t>Bocsáss meg, Jézus!</a:t>
            </a:r>
            <a:endParaRPr lang="hu-HU" dirty="0"/>
          </a:p>
        </p:txBody>
      </p:sp>
      <p:pic>
        <p:nvPicPr>
          <p:cNvPr id="4098" name="Picture 2" descr="Via crucis - 2 estación - Jesús con la cruz a cuestas - YouTube">
            <a:extLst>
              <a:ext uri="{FF2B5EF4-FFF2-40B4-BE49-F238E27FC236}">
                <a16:creationId xmlns:a16="http://schemas.microsoft.com/office/drawing/2014/main" id="{35C044DF-D1D8-41A6-915A-B6ED0D707A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944161" y="2650837"/>
            <a:ext cx="10293140" cy="4207163"/>
          </a:xfrm>
          <a:prstGeom prst="rect">
            <a:avLst/>
          </a:prstGeom>
          <a:noFill/>
          <a:extLst>
            <a:ext uri="{909E8E84-426E-40DD-AFC4-6F175D3DCCD1}">
              <a14:hiddenFill xmlns:a14="http://schemas.microsoft.com/office/drawing/2010/main">
                <a:solidFill>
                  <a:srgbClr val="FFFFFF"/>
                </a:solidFill>
              </a14:hiddenFill>
            </a:ext>
          </a:extLst>
        </p:spPr>
      </p:pic>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8321180" y="0"/>
            <a:ext cx="3669484" cy="444617"/>
          </a:xfrm>
        </p:spPr>
        <p:txBody>
          <a:bodyPr/>
          <a:lstStyle/>
          <a:p>
            <a:pPr algn="ctr"/>
            <a:r>
              <a:rPr lang="hu-HU" sz="1800" b="1" u="sng" dirty="0">
                <a:latin typeface="Arial" panose="020B0604020202020204" pitchFamily="34" charset="0"/>
                <a:cs typeface="Arial" panose="020B0604020202020204" pitchFamily="34" charset="0"/>
              </a:rPr>
              <a:t>II. Jézus vállára veszi keresztjét</a:t>
            </a:r>
          </a:p>
        </p:txBody>
      </p:sp>
    </p:spTree>
    <p:extLst>
      <p:ext uri="{BB962C8B-B14F-4D97-AF65-F5344CB8AC3E}">
        <p14:creationId xmlns:p14="http://schemas.microsoft.com/office/powerpoint/2010/main" val="1514161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lstStyle/>
          <a:p>
            <a:pPr algn="ctr"/>
            <a:r>
              <a:rPr lang="hu-HU" b="1" u="sng" dirty="0">
                <a:latin typeface="Arial" panose="020B0604020202020204" pitchFamily="34" charset="0"/>
                <a:cs typeface="Arial" panose="020B0604020202020204" pitchFamily="34" charset="0"/>
              </a:rPr>
              <a:t>III. Jézus először esik el</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0"/>
            <a:ext cx="5738070" cy="6442745"/>
          </a:xfrm>
        </p:spPr>
        <p:txBody>
          <a:bodyPr>
            <a:noAutofit/>
          </a:bodyPr>
          <a:lstStyle/>
          <a:p>
            <a:pPr marL="0" indent="0" fontAlgn="base">
              <a:lnSpc>
                <a:spcPct val="120000"/>
              </a:lnSpc>
              <a:buNone/>
            </a:pPr>
            <a:r>
              <a:rPr lang="hu-HU" sz="2200" b="1" dirty="0">
                <a:latin typeface="Arial" panose="020B0604020202020204" pitchFamily="34" charset="0"/>
                <a:cs typeface="Arial" panose="020B0604020202020204" pitchFamily="34" charset="0"/>
              </a:rPr>
              <a:t>Közelről követtem fiamat, amint a Kálvária felé botladozott. Soha semmi sem fájt annyira, mint most őt ennyire kínlódva látni. Láttam, a kereszt mint vág a válla húsába. Megállt a szívverésem, amikor elesni láttam, arcra borulva a földön, s a súlyos kereszt a hátára zuhant. Egy pillanatra azt hittem, imádott fiam meghalt. Egész testem remegni kezdett. Az őrök elkezdték rugdosni. Lassan feltápászkodott és újra elindult, de még mindig korbácsolták.</a:t>
            </a:r>
            <a:endParaRPr lang="hu-HU" sz="2200" dirty="0">
              <a:latin typeface="Arial" panose="020B0604020202020204" pitchFamily="34" charset="0"/>
              <a:cs typeface="Arial" panose="020B0604020202020204" pitchFamily="34" charset="0"/>
            </a:endParaRPr>
          </a:p>
          <a:p>
            <a:pPr marL="0" indent="0" fontAlgn="base">
              <a:lnSpc>
                <a:spcPct val="120000"/>
              </a:lnSpc>
              <a:buNone/>
            </a:pPr>
            <a:r>
              <a:rPr lang="hu-HU" sz="2200" b="1" dirty="0">
                <a:latin typeface="Arial" panose="020B0604020202020204" pitchFamily="34" charset="0"/>
                <a:cs typeface="Arial" panose="020B0604020202020204" pitchFamily="34" charset="0"/>
              </a:rPr>
              <a:t>Saját testemmel akartam megvédeni, de tudtam, hogy ennek így kell lennie, s így továbbmentem, némán, sírva.</a:t>
            </a:r>
            <a:endParaRPr lang="hu-HU" sz="2200" dirty="0">
              <a:latin typeface="Arial" panose="020B0604020202020204" pitchFamily="34" charset="0"/>
              <a:cs typeface="Arial" panose="020B0604020202020204" pitchFamily="34" charset="0"/>
            </a:endParaRPr>
          </a:p>
        </p:txBody>
      </p:sp>
      <p:pic>
        <p:nvPicPr>
          <p:cNvPr id="7170" name="Picture 2">
            <a:extLst>
              <a:ext uri="{FF2B5EF4-FFF2-40B4-BE49-F238E27FC236}">
                <a16:creationId xmlns:a16="http://schemas.microsoft.com/office/drawing/2014/main" id="{85B7040F-FD42-4347-A166-0B17258D09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833241" y="826112"/>
            <a:ext cx="6358759" cy="6024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133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fontScale="77500" lnSpcReduction="20000"/>
          </a:bodyPr>
          <a:lstStyle/>
          <a:p>
            <a:pPr marL="0" indent="0" fontAlgn="base">
              <a:lnSpc>
                <a:spcPct val="120000"/>
              </a:lnSpc>
              <a:buNone/>
            </a:pPr>
            <a:r>
              <a:rPr lang="hu-HU" sz="3100" i="1" dirty="0">
                <a:latin typeface="Arial" panose="020B0604020202020204" pitchFamily="34" charset="0"/>
                <a:cs typeface="Arial" panose="020B0604020202020204" pitchFamily="34" charset="0"/>
              </a:rPr>
              <a:t>Uram, hányszor láttalak elesve, s Máriától eltérően otthagytalak, nem törődve veled?</a:t>
            </a:r>
          </a:p>
          <a:p>
            <a:pPr marL="0" indent="0" fontAlgn="base">
              <a:lnSpc>
                <a:spcPct val="120000"/>
              </a:lnSpc>
              <a:buNone/>
            </a:pPr>
            <a:r>
              <a:rPr lang="hu-HU" sz="3100" i="1" dirty="0">
                <a:latin typeface="Arial" panose="020B0604020202020204" pitchFamily="34" charset="0"/>
                <a:cs typeface="Arial" panose="020B0604020202020204" pitchFamily="34" charset="0"/>
              </a:rPr>
              <a:t>Hányszor nevettem, amikor mások hibáit láttam?</a:t>
            </a:r>
          </a:p>
          <a:p>
            <a:pPr marL="0" indent="0" fontAlgn="base">
              <a:lnSpc>
                <a:spcPct val="120000"/>
              </a:lnSpc>
              <a:buNone/>
            </a:pPr>
            <a:r>
              <a:rPr lang="hu-HU" sz="3100" i="1" dirty="0">
                <a:latin typeface="Arial" panose="020B0604020202020204" pitchFamily="34" charset="0"/>
                <a:cs typeface="Arial" panose="020B0604020202020204" pitchFamily="34" charset="0"/>
              </a:rPr>
              <a:t>Hányszor </a:t>
            </a:r>
            <a:r>
              <a:rPr lang="hu-HU" sz="3100" i="1" dirty="0" err="1">
                <a:latin typeface="Arial" panose="020B0604020202020204" pitchFamily="34" charset="0"/>
                <a:cs typeface="Arial" panose="020B0604020202020204" pitchFamily="34" charset="0"/>
              </a:rPr>
              <a:t>mérgelődöm</a:t>
            </a:r>
            <a:r>
              <a:rPr lang="hu-HU" sz="3100" i="1" dirty="0">
                <a:latin typeface="Arial" panose="020B0604020202020204" pitchFamily="34" charset="0"/>
                <a:cs typeface="Arial" panose="020B0604020202020204" pitchFamily="34" charset="0"/>
              </a:rPr>
              <a:t>, amikor valaki másképp viselkedik, mint én?</a:t>
            </a:r>
          </a:p>
          <a:p>
            <a:pPr marL="0" indent="0" fontAlgn="base">
              <a:lnSpc>
                <a:spcPct val="120000"/>
              </a:lnSpc>
              <a:buNone/>
            </a:pPr>
            <a:r>
              <a:rPr lang="hu-HU" sz="3100" i="1" dirty="0">
                <a:latin typeface="Arial" panose="020B0604020202020204" pitchFamily="34" charset="0"/>
                <a:cs typeface="Arial" panose="020B0604020202020204" pitchFamily="34" charset="0"/>
              </a:rPr>
              <a:t>Mária melletted állt, támogatott szenvedésed egész ideje alatt. Segíts, hogy én is ezt tegyem érted azáltal, hogy másokat támogatok. Uram, irgalmazz nekem!</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8321180" y="0"/>
            <a:ext cx="3669484" cy="444617"/>
          </a:xfrm>
        </p:spPr>
        <p:txBody>
          <a:bodyPr/>
          <a:lstStyle/>
          <a:p>
            <a:pPr algn="ctr"/>
            <a:r>
              <a:rPr lang="hu-HU" sz="1800" b="1" u="sng" dirty="0">
                <a:latin typeface="Arial" panose="020B0604020202020204" pitchFamily="34" charset="0"/>
                <a:cs typeface="Arial" panose="020B0604020202020204" pitchFamily="34" charset="0"/>
              </a:rPr>
              <a:t>III. Jézus először esik el</a:t>
            </a:r>
          </a:p>
        </p:txBody>
      </p:sp>
      <p:pic>
        <p:nvPicPr>
          <p:cNvPr id="6146" name="Picture 2" descr="Via crucis - 3 estación - Jesús cae por primera vez - YouTube">
            <a:extLst>
              <a:ext uri="{FF2B5EF4-FFF2-40B4-BE49-F238E27FC236}">
                <a16:creationId xmlns:a16="http://schemas.microsoft.com/office/drawing/2014/main" id="{772BEB9A-CB34-449C-964C-78A1ADACCA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843463" y="2585545"/>
            <a:ext cx="10505074" cy="4272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798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47FCCC5-3D5E-45D0-93E9-6C3B52E618DD}"/>
              </a:ext>
            </a:extLst>
          </p:cNvPr>
          <p:cNvSpPr>
            <a:spLocks noGrp="1"/>
          </p:cNvSpPr>
          <p:nvPr>
            <p:ph type="title"/>
          </p:nvPr>
        </p:nvSpPr>
        <p:spPr>
          <a:xfrm>
            <a:off x="838200" y="0"/>
            <a:ext cx="10515600" cy="826112"/>
          </a:xfrm>
        </p:spPr>
        <p:txBody>
          <a:bodyPr/>
          <a:lstStyle/>
          <a:p>
            <a:pPr algn="ctr"/>
            <a:r>
              <a:rPr lang="hu-HU" b="1" u="sng" dirty="0">
                <a:latin typeface="Arial" panose="020B0604020202020204" pitchFamily="34" charset="0"/>
                <a:cs typeface="Arial" panose="020B0604020202020204" pitchFamily="34" charset="0"/>
              </a:rPr>
              <a:t>IV. Jézus találkozik Anyjával</a:t>
            </a:r>
          </a:p>
        </p:txBody>
      </p:sp>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176169" y="662731"/>
            <a:ext cx="5615031" cy="6442744"/>
          </a:xfrm>
        </p:spPr>
        <p:txBody>
          <a:bodyPr>
            <a:noAutofit/>
          </a:bodyPr>
          <a:lstStyle/>
          <a:p>
            <a:pPr marL="0" indent="0" fontAlgn="base">
              <a:lnSpc>
                <a:spcPct val="100000"/>
              </a:lnSpc>
              <a:buNone/>
            </a:pPr>
            <a:r>
              <a:rPr lang="hu-HU" b="1" dirty="0">
                <a:latin typeface="Arial" panose="020B0604020202020204" pitchFamily="34" charset="0"/>
                <a:cs typeface="Arial" panose="020B0604020202020204" pitchFamily="34" charset="0"/>
              </a:rPr>
              <a:t>Sikerült </a:t>
            </a:r>
            <a:r>
              <a:rPr lang="hu-HU" b="1" dirty="0" err="1">
                <a:latin typeface="Arial" panose="020B0604020202020204" pitchFamily="34" charset="0"/>
                <a:cs typeface="Arial" panose="020B0604020202020204" pitchFamily="34" charset="0"/>
              </a:rPr>
              <a:t>áttörnöm</a:t>
            </a:r>
            <a:r>
              <a:rPr lang="hu-HU" b="1" dirty="0">
                <a:latin typeface="Arial" panose="020B0604020202020204" pitchFamily="34" charset="0"/>
                <a:cs typeface="Arial" panose="020B0604020202020204" pitchFamily="34" charset="0"/>
              </a:rPr>
              <a:t> a tömegen, és fiam oldalán mentem. Az ordítozáson keresztül megszólítottam. Megállt. Szemünk találkozott, az enyém a fájdalom könnyeiben úszva, az övé kínnal és döbbenettel telve. Tehetetlennek éreztem magam; és akkor azt mondta nekem a szeme: „Bátorság. Mindennek van értelme.”</a:t>
            </a:r>
            <a:endParaRPr lang="hu-HU" dirty="0">
              <a:latin typeface="Arial" panose="020B0604020202020204" pitchFamily="34" charset="0"/>
              <a:cs typeface="Arial" panose="020B0604020202020204" pitchFamily="34" charset="0"/>
            </a:endParaRPr>
          </a:p>
          <a:p>
            <a:pPr marL="0" indent="0">
              <a:lnSpc>
                <a:spcPct val="100000"/>
              </a:lnSpc>
              <a:buNone/>
            </a:pPr>
            <a:r>
              <a:rPr lang="hu-HU" b="1" dirty="0">
                <a:latin typeface="Arial" panose="020B0604020202020204" pitchFamily="34" charset="0"/>
                <a:cs typeface="Arial" panose="020B0604020202020204" pitchFamily="34" charset="0"/>
              </a:rPr>
              <a:t>Ahogy tovább botladozott, tudtam, igaza van. S így utána mentem, némán, imádkozva.</a:t>
            </a:r>
            <a:endParaRPr lang="hu-HU" sz="2200" dirty="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948D08FF-12C1-4F82-9AD1-A4823A11C3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791200" y="826112"/>
            <a:ext cx="6400800" cy="603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244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40C2809-4F3B-4A60-8500-6736C7D5841B}"/>
              </a:ext>
            </a:extLst>
          </p:cNvPr>
          <p:cNvSpPr>
            <a:spLocks noGrp="1"/>
          </p:cNvSpPr>
          <p:nvPr>
            <p:ph idx="1"/>
          </p:nvPr>
        </p:nvSpPr>
        <p:spPr>
          <a:xfrm>
            <a:off x="201336" y="310889"/>
            <a:ext cx="11990664" cy="2440701"/>
          </a:xfrm>
        </p:spPr>
        <p:txBody>
          <a:bodyPr>
            <a:normAutofit fontScale="77500" lnSpcReduction="20000"/>
          </a:bodyPr>
          <a:lstStyle/>
          <a:p>
            <a:pPr marL="0" indent="0" fontAlgn="base">
              <a:lnSpc>
                <a:spcPct val="120000"/>
              </a:lnSpc>
              <a:buNone/>
            </a:pPr>
            <a:r>
              <a:rPr lang="hu-HU" sz="3100" i="1" dirty="0">
                <a:latin typeface="Arial" panose="020B0604020202020204" pitchFamily="34" charset="0"/>
                <a:cs typeface="Arial" panose="020B0604020202020204" pitchFamily="34" charset="0"/>
              </a:rPr>
              <a:t>Uram Jézus. Bocsáss meg, amiért annyiszor találkozott a szemünk és én elfordultam.</a:t>
            </a:r>
          </a:p>
          <a:p>
            <a:pPr marL="0" indent="0" fontAlgn="base">
              <a:lnSpc>
                <a:spcPct val="120000"/>
              </a:lnSpc>
              <a:buNone/>
            </a:pPr>
            <a:r>
              <a:rPr lang="hu-HU" sz="3100" i="1" dirty="0">
                <a:latin typeface="Arial" panose="020B0604020202020204" pitchFamily="34" charset="0"/>
                <a:cs typeface="Arial" panose="020B0604020202020204" pitchFamily="34" charset="0"/>
              </a:rPr>
              <a:t>Bocsáss meg, amikor mindenkivel éreztettem, hogy ha nem úgy mentek a dolgok, ahogyan azt szerettem volna.</a:t>
            </a:r>
          </a:p>
          <a:p>
            <a:pPr marL="0" indent="0" fontAlgn="base">
              <a:lnSpc>
                <a:spcPct val="120000"/>
              </a:lnSpc>
              <a:buNone/>
            </a:pPr>
            <a:r>
              <a:rPr lang="hu-HU" sz="3100" i="1" dirty="0">
                <a:latin typeface="Arial" panose="020B0604020202020204" pitchFamily="34" charset="0"/>
                <a:cs typeface="Arial" panose="020B0604020202020204" pitchFamily="34" charset="0"/>
              </a:rPr>
              <a:t>Bocsáss meg, amikor apróságokon keseregtem, elkedvetlenedtem, és nem hallottam bátorító szavadat. Igen, Uram, sokszor találkozott szemünk hasztalanul.</a:t>
            </a:r>
          </a:p>
        </p:txBody>
      </p:sp>
      <p:sp>
        <p:nvSpPr>
          <p:cNvPr id="8" name="Cím 1">
            <a:extLst>
              <a:ext uri="{FF2B5EF4-FFF2-40B4-BE49-F238E27FC236}">
                <a16:creationId xmlns:a16="http://schemas.microsoft.com/office/drawing/2014/main" id="{1FDEB225-A490-40F4-94AC-139696A3CB56}"/>
              </a:ext>
            </a:extLst>
          </p:cNvPr>
          <p:cNvSpPr>
            <a:spLocks noGrp="1"/>
          </p:cNvSpPr>
          <p:nvPr>
            <p:ph type="title"/>
          </p:nvPr>
        </p:nvSpPr>
        <p:spPr>
          <a:xfrm>
            <a:off x="8321180" y="0"/>
            <a:ext cx="3669484" cy="444617"/>
          </a:xfrm>
        </p:spPr>
        <p:txBody>
          <a:bodyPr/>
          <a:lstStyle/>
          <a:p>
            <a:pPr algn="ctr"/>
            <a:r>
              <a:rPr lang="hu-HU" sz="1800" b="1" u="sng" dirty="0">
                <a:latin typeface="Arial" panose="020B0604020202020204" pitchFamily="34" charset="0"/>
                <a:cs typeface="Arial" panose="020B0604020202020204" pitchFamily="34" charset="0"/>
              </a:rPr>
              <a:t>IV. Jézus találkozik Anyjával</a:t>
            </a:r>
          </a:p>
        </p:txBody>
      </p:sp>
      <p:pic>
        <p:nvPicPr>
          <p:cNvPr id="9218" name="Picture 2" descr="Via crucis - 4 estación - Jesús se encuentra con su Madre - YouTube">
            <a:extLst>
              <a:ext uri="{FF2B5EF4-FFF2-40B4-BE49-F238E27FC236}">
                <a16:creationId xmlns:a16="http://schemas.microsoft.com/office/drawing/2014/main" id="{D8BFFD98-58A6-445E-A6E0-8518F2CF08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745730" y="2445918"/>
            <a:ext cx="10901875" cy="4412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961241"/>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TotalTime>
  <Words>1779</Words>
  <Application>Microsoft Office PowerPoint</Application>
  <PresentationFormat>Szélesvásznú</PresentationFormat>
  <Paragraphs>117</Paragraphs>
  <Slides>30</Slides>
  <Notes>0</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30</vt:i4>
      </vt:variant>
    </vt:vector>
  </HeadingPairs>
  <TitlesOfParts>
    <vt:vector size="35" baseType="lpstr">
      <vt:lpstr>Arial</vt:lpstr>
      <vt:lpstr>Arial Black</vt:lpstr>
      <vt:lpstr>Calibri</vt:lpstr>
      <vt:lpstr>Calibri Light</vt:lpstr>
      <vt:lpstr>Office-téma</vt:lpstr>
      <vt:lpstr>Mária keresztútja Richard G. Furey, C.Ss.R.</vt:lpstr>
      <vt:lpstr>I. Jézust halálra ítélik</vt:lpstr>
      <vt:lpstr>I. Jézust halálra ítélik</vt:lpstr>
      <vt:lpstr>II. Jézus vállára veszi keresztjét</vt:lpstr>
      <vt:lpstr>II. Jézus vállára veszi keresztjét</vt:lpstr>
      <vt:lpstr>III. Jézus először esik el</vt:lpstr>
      <vt:lpstr>III. Jézus először esik el</vt:lpstr>
      <vt:lpstr>IV. Jézus találkozik Anyjával</vt:lpstr>
      <vt:lpstr>IV. Jézus találkozik Anyjával</vt:lpstr>
      <vt:lpstr>V. Simon segít Jézusnak a keresztet vinni</vt:lpstr>
      <vt:lpstr>V.  Simon segít Jézusnak a keresztet vinni</vt:lpstr>
      <vt:lpstr>VI. Veronika letörli Jézus arcát</vt:lpstr>
      <vt:lpstr>VI.  Veronika letörli Jézus arcát</vt:lpstr>
      <vt:lpstr>VII. Jézus másodszor esik el</vt:lpstr>
      <vt:lpstr>VII.  Jézus másodszor esik el</vt:lpstr>
      <vt:lpstr>VIII. Jézus beszél az asszonyokhoz</vt:lpstr>
      <vt:lpstr>VIII. Jézus beszél az asszonyokhoz</vt:lpstr>
      <vt:lpstr>IX. Jézus harmadszor esik el</vt:lpstr>
      <vt:lpstr>IX. Jézus harmadszor esik el</vt:lpstr>
      <vt:lpstr>X. Jézust megfosztják ruháitól</vt:lpstr>
      <vt:lpstr>X. Jézust megfosztják ruháitól</vt:lpstr>
      <vt:lpstr>XI. Jézust a keresztre szögezik</vt:lpstr>
      <vt:lpstr>XI.  Jézust a keresztre szögezik</vt:lpstr>
      <vt:lpstr>XII. Jézus meghal a kereszten</vt:lpstr>
      <vt:lpstr>XII.  Jézus meghal a kereszten</vt:lpstr>
      <vt:lpstr>XIII. Jézust leveszik a keresztről</vt:lpstr>
      <vt:lpstr>XIII.  Jézust leveszik a keresztről</vt:lpstr>
      <vt:lpstr>XIV. Jézust a sírba helyezik</vt:lpstr>
      <vt:lpstr>XIV.  Jézust a sírba helyezik</vt:lpstr>
      <vt:lpstr>Jézus feltámad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Mária keresztútja Richard G. Furey, C.Ss.R.</dc:title>
  <dc:creator>Catalá Peiró Pedro</dc:creator>
  <cp:lastModifiedBy>Tristany Pau</cp:lastModifiedBy>
  <cp:revision>13</cp:revision>
  <dcterms:created xsi:type="dcterms:W3CDTF">2020-03-31T07:14:59Z</dcterms:created>
  <dcterms:modified xsi:type="dcterms:W3CDTF">2020-04-03T14:18:02Z</dcterms:modified>
</cp:coreProperties>
</file>